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56" r:id="rId2"/>
    <p:sldId id="258" r:id="rId3"/>
    <p:sldId id="270" r:id="rId4"/>
    <p:sldId id="271" r:id="rId5"/>
    <p:sldId id="272" r:id="rId6"/>
    <p:sldId id="259" r:id="rId7"/>
    <p:sldId id="273" r:id="rId8"/>
    <p:sldId id="260" r:id="rId9"/>
    <p:sldId id="261" r:id="rId10"/>
    <p:sldId id="262" r:id="rId11"/>
    <p:sldId id="274" r:id="rId12"/>
    <p:sldId id="263" r:id="rId13"/>
    <p:sldId id="264" r:id="rId14"/>
    <p:sldId id="265" r:id="rId15"/>
    <p:sldId id="275" r:id="rId16"/>
    <p:sldId id="276" r:id="rId17"/>
    <p:sldId id="277" r:id="rId18"/>
    <p:sldId id="268" r:id="rId19"/>
    <p:sldId id="269" r:id="rId20"/>
    <p:sldId id="257" r:id="rId2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5" d="100"/>
          <a:sy n="85" d="100"/>
        </p:scale>
        <p:origin x="-714" y="1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F22678-8440-427C-B816-1D4499DA661B}" type="datetimeFigureOut">
              <a:rPr lang="es-ES" smtClean="0"/>
              <a:pPr/>
              <a:t>05/10/2015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0A91C4-0B96-458E-8FBD-45A10BE22B14}"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ca-ES" smtClean="0">
                <a:latin typeface="Arial" pitchFamily="34" charset="0"/>
                <a:ea typeface="ＭＳ Ｐゴシック" pitchFamily="34" charset="-128"/>
              </a:rPr>
              <a:t>CREO QUE LA DEBERÍA DE EXPLICAR MARTA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765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mtClean="0">
                <a:ea typeface="ＭＳ Ｐゴシック" pitchFamily="34" charset="-128"/>
              </a:rPr>
              <a:t>Poner ejemplos sobre la diversidad de tareas que se pueden realizar con distinto enfoque metodológico.</a:t>
            </a:r>
          </a:p>
          <a:p>
            <a:pPr eaLnBrk="1" hangingPunct="1">
              <a:spcBef>
                <a:spcPct val="0"/>
              </a:spcBef>
            </a:pPr>
            <a:r>
              <a:rPr lang="es-ES" smtClean="0">
                <a:ea typeface="ＭＳ Ｐゴシック" pitchFamily="34" charset="-128"/>
              </a:rPr>
              <a:t>Se puede realizar en las diferentes materias del aprendizaje, solemos priorizar los aprendizaje instrumentales aunque también tenemos ejemplos en música, EF, etc.</a:t>
            </a:r>
          </a:p>
        </p:txBody>
      </p:sp>
      <p:sp>
        <p:nvSpPr>
          <p:cNvPr id="3891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0B9C66-3BFA-404A-8DA4-BA2A2AE0CE0C}" type="slidenum">
              <a:rPr lang="ca-ES" smtClean="0"/>
              <a:pPr fontAlgn="base">
                <a:spcBef>
                  <a:spcPct val="0"/>
                </a:spcBef>
                <a:spcAft>
                  <a:spcPct val="0"/>
                </a:spcAft>
                <a:defRPr/>
              </a:pPr>
              <a:t>7</a:t>
            </a:fld>
            <a:endParaRPr lang="ca-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662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s-ES" sz="1000" smtClean="0">
                <a:ea typeface="ＭＳ Ｐゴシック" pitchFamily="34" charset="-128"/>
              </a:rPr>
              <a:t>Las que más se aplican en los centros son las tertulias literarias dialógicas, porque la compresión lectora es uno de los retos más importantes en las escuelas. </a:t>
            </a:r>
          </a:p>
          <a:p>
            <a:pPr eaLnBrk="1" hangingPunct="1">
              <a:lnSpc>
                <a:spcPct val="80000"/>
              </a:lnSpc>
              <a:spcBef>
                <a:spcPct val="0"/>
              </a:spcBef>
            </a:pPr>
            <a:endParaRPr lang="es-ES" sz="1000" smtClean="0">
              <a:ea typeface="ＭＳ Ｐゴシック" pitchFamily="34" charset="-128"/>
            </a:endParaRPr>
          </a:p>
          <a:p>
            <a:pPr eaLnBrk="1" hangingPunct="1">
              <a:lnSpc>
                <a:spcPct val="80000"/>
              </a:lnSpc>
              <a:spcBef>
                <a:spcPct val="0"/>
              </a:spcBef>
            </a:pPr>
            <a:r>
              <a:rPr lang="es-ES_tradnl" sz="1000" smtClean="0">
                <a:ea typeface="ＭＳ Ｐゴシック" pitchFamily="34" charset="-128"/>
              </a:rPr>
              <a:t>En cada sesión todo el alumnado participante expone su interpretación sobre aquello en lo que se está trabajando en la tertulia dialógica (un texto literario, una obra de arte, una pieza musical, una aportación matemática, etc.). Así, expresa al resto aquello que le ha suscitado, explicando por qué le ha llamado la atención, relacionándolo con diálogos previos en tertulias anteriores, exponiendo su reflexión crítica al respecto, etc. A través del diálogo y las aportaciones de cada estudiante se genera un intercambio enriquecedor que permite profundizar en aquello sobre lo que versa la tertulia, promoviendo a su vez la construcción de nuevos conocimientos. En cada sesión una de las personas participantes asume el rol de moderadora con la idea de favorecer una participación igualitaria entre todo el alumnado.</a:t>
            </a:r>
            <a:endParaRPr lang="es-ES" sz="1000" smtClean="0">
              <a:ea typeface="ＭＳ Ｐゴシック" pitchFamily="34" charset="-128"/>
            </a:endParaRPr>
          </a:p>
        </p:txBody>
      </p:sp>
      <p:sp>
        <p:nvSpPr>
          <p:cNvPr id="409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91A67F-B8A1-43ED-BA7A-FC766627BA8A}" type="slidenum">
              <a:rPr lang="ca-ES" smtClean="0"/>
              <a:pPr fontAlgn="base">
                <a:spcBef>
                  <a:spcPct val="0"/>
                </a:spcBef>
                <a:spcAft>
                  <a:spcPct val="0"/>
                </a:spcAft>
                <a:defRPr/>
              </a:pPr>
              <a:t>11</a:t>
            </a:fld>
            <a:endParaRPr lang="ca-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6"/>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E36CC3-F16D-473B-A378-1236D49358A9}" type="slidenum">
              <a:rPr lang="es-ES" smtClean="0"/>
              <a:pPr fontAlgn="base">
                <a:spcBef>
                  <a:spcPct val="0"/>
                </a:spcBef>
                <a:spcAft>
                  <a:spcPct val="0"/>
                </a:spcAft>
                <a:defRPr/>
              </a:pPr>
              <a:t>15</a:t>
            </a:fld>
            <a:endParaRPr lang="es-ES" smtClean="0"/>
          </a:p>
        </p:txBody>
      </p:sp>
      <p:sp>
        <p:nvSpPr>
          <p:cNvPr id="30723" name="Rectangle 1"/>
          <p:cNvSpPr>
            <a:spLocks noGrp="1" noRot="1" noChangeAspect="1" noChangeArrowheads="1" noTextEdit="1"/>
          </p:cNvSpPr>
          <p:nvPr>
            <p:ph type="sldImg"/>
          </p:nvPr>
        </p:nvSpPr>
        <p:spPr bwMode="auto">
          <a:xfrm>
            <a:off x="1106488" y="812800"/>
            <a:ext cx="5345112" cy="4008438"/>
          </a:xfrm>
          <a:solidFill>
            <a:srgbClr val="FFFFFF"/>
          </a:solidFill>
          <a:ln>
            <a:solidFill>
              <a:srgbClr val="000000"/>
            </a:solidFill>
            <a:miter lim="800000"/>
            <a:headEnd/>
            <a:tailEnd/>
          </a:ln>
        </p:spPr>
      </p:sp>
      <p:sp>
        <p:nvSpPr>
          <p:cNvPr id="30724" name="Rectangle 2"/>
          <p:cNvSpPr>
            <a:spLocks noGrp="1" noChangeArrowheads="1"/>
          </p:cNvSpPr>
          <p:nvPr>
            <p:ph type="body" idx="1"/>
          </p:nvPr>
        </p:nvSpPr>
        <p:spPr bwMode="auto">
          <a:xfrm>
            <a:off x="755650" y="5078413"/>
            <a:ext cx="6048375" cy="4811712"/>
          </a:xfrm>
          <a:noFill/>
        </p:spPr>
        <p:txBody>
          <a:bodyPr wrap="none" numCol="1" anchor="ctr" anchorCtr="0" compatLnSpc="1">
            <a:prstTxWarp prst="textNoShape">
              <a:avLst/>
            </a:prstTxWarp>
          </a:bodyPr>
          <a:lstStyle/>
          <a:p>
            <a:pPr eaLnBrk="1" hangingPunct="1">
              <a:spcBef>
                <a:spcPct val="0"/>
              </a:spcBef>
            </a:pPr>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B5E7467A-915E-4E24-B589-080848029280}" type="datetimeFigureOut">
              <a:rPr lang="es-ES" smtClean="0"/>
              <a:pPr/>
              <a:t>05/10/2015</a:t>
            </a:fld>
            <a:endParaRPr lang="es-ES"/>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D729D49E-A7FF-41A4-A6FF-1628A6164D6B}"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5E7467A-915E-4E24-B589-080848029280}" type="datetimeFigureOut">
              <a:rPr lang="es-ES" smtClean="0"/>
              <a:pPr/>
              <a:t>05/10/2015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729D49E-A7FF-41A4-A6FF-1628A6164D6B}"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5E7467A-915E-4E24-B589-080848029280}" type="datetimeFigureOut">
              <a:rPr lang="es-ES" smtClean="0"/>
              <a:pPr/>
              <a:t>05/10/2015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729D49E-A7FF-41A4-A6FF-1628A6164D6B}"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B5E7467A-915E-4E24-B589-080848029280}" type="datetimeFigureOut">
              <a:rPr lang="es-ES" smtClean="0"/>
              <a:pPr/>
              <a:t>05/10/2015</a:t>
            </a:fld>
            <a:endParaRPr lang="es-ES"/>
          </a:p>
        </p:txBody>
      </p:sp>
      <p:sp>
        <p:nvSpPr>
          <p:cNvPr id="9" name="8 Marcador de número de diapositiva"/>
          <p:cNvSpPr>
            <a:spLocks noGrp="1"/>
          </p:cNvSpPr>
          <p:nvPr>
            <p:ph type="sldNum" sz="quarter" idx="15"/>
          </p:nvPr>
        </p:nvSpPr>
        <p:spPr/>
        <p:txBody>
          <a:bodyPr rtlCol="0"/>
          <a:lstStyle/>
          <a:p>
            <a:fld id="{D729D49E-A7FF-41A4-A6FF-1628A6164D6B}" type="slidenum">
              <a:rPr lang="es-ES" smtClean="0"/>
              <a:pPr/>
              <a:t>‹Nº›</a:t>
            </a:fld>
            <a:endParaRPr lang="es-ES"/>
          </a:p>
        </p:txBody>
      </p:sp>
      <p:sp>
        <p:nvSpPr>
          <p:cNvPr id="10" name="9 Marcador de pie de página"/>
          <p:cNvSpPr>
            <a:spLocks noGrp="1"/>
          </p:cNvSpPr>
          <p:nvPr>
            <p:ph type="ftr" sz="quarter" idx="16"/>
          </p:nvPr>
        </p:nvSpPr>
        <p:spPr/>
        <p:txBody>
          <a:bodyPr rtlCol="0"/>
          <a:lstStyle/>
          <a:p>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B5E7467A-915E-4E24-B589-080848029280}" type="datetimeFigureOut">
              <a:rPr lang="es-ES" smtClean="0"/>
              <a:pPr/>
              <a:t>05/10/2015</a:t>
            </a:fld>
            <a:endParaRPr lang="es-E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D729D49E-A7FF-41A4-A6FF-1628A6164D6B}"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B5E7467A-915E-4E24-B589-080848029280}" type="datetimeFigureOut">
              <a:rPr lang="es-ES" smtClean="0"/>
              <a:pPr/>
              <a:t>05/10/2015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729D49E-A7FF-41A4-A6FF-1628A6164D6B}" type="slidenum">
              <a:rPr lang="es-ES" smtClean="0"/>
              <a:pPr/>
              <a:t>‹Nº›</a:t>
            </a:fld>
            <a:endParaRPr lang="es-E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B5E7467A-915E-4E24-B589-080848029280}" type="datetimeFigureOut">
              <a:rPr lang="es-ES" smtClean="0"/>
              <a:pPr/>
              <a:t>05/10/2015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D729D49E-A7FF-41A4-A6FF-1628A6164D6B}" type="slidenum">
              <a:rPr lang="es-ES" smtClean="0"/>
              <a:pPr/>
              <a:t>‹Nº›</a:t>
            </a:fld>
            <a:endParaRPr lang="es-E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B5E7467A-915E-4E24-B589-080848029280}" type="datetimeFigureOut">
              <a:rPr lang="es-ES" smtClean="0"/>
              <a:pPr/>
              <a:t>05/10/2015</a:t>
            </a:fld>
            <a:endParaRPr lang="es-ES"/>
          </a:p>
        </p:txBody>
      </p:sp>
      <p:sp>
        <p:nvSpPr>
          <p:cNvPr id="7" name="6 Marcador de número de diapositiva"/>
          <p:cNvSpPr>
            <a:spLocks noGrp="1"/>
          </p:cNvSpPr>
          <p:nvPr>
            <p:ph type="sldNum" sz="quarter" idx="11"/>
          </p:nvPr>
        </p:nvSpPr>
        <p:spPr/>
        <p:txBody>
          <a:bodyPr rtlCol="0"/>
          <a:lstStyle/>
          <a:p>
            <a:fld id="{D729D49E-A7FF-41A4-A6FF-1628A6164D6B}" type="slidenum">
              <a:rPr lang="es-ES" smtClean="0"/>
              <a:pPr/>
              <a:t>‹Nº›</a:t>
            </a:fld>
            <a:endParaRPr lang="es-ES"/>
          </a:p>
        </p:txBody>
      </p:sp>
      <p:sp>
        <p:nvSpPr>
          <p:cNvPr id="8" name="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5E7467A-915E-4E24-B589-080848029280}" type="datetimeFigureOut">
              <a:rPr lang="es-ES" smtClean="0"/>
              <a:pPr/>
              <a:t>05/10/2015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D729D49E-A7FF-41A4-A6FF-1628A6164D6B}"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B5E7467A-915E-4E24-B589-080848029280}" type="datetimeFigureOut">
              <a:rPr lang="es-ES" smtClean="0"/>
              <a:pPr/>
              <a:t>05/10/2015</a:t>
            </a:fld>
            <a:endParaRPr lang="es-ES"/>
          </a:p>
        </p:txBody>
      </p:sp>
      <p:sp>
        <p:nvSpPr>
          <p:cNvPr id="22" name="21 Marcador de número de diapositiva"/>
          <p:cNvSpPr>
            <a:spLocks noGrp="1"/>
          </p:cNvSpPr>
          <p:nvPr>
            <p:ph type="sldNum" sz="quarter" idx="15"/>
          </p:nvPr>
        </p:nvSpPr>
        <p:spPr/>
        <p:txBody>
          <a:bodyPr rtlCol="0"/>
          <a:lstStyle/>
          <a:p>
            <a:fld id="{D729D49E-A7FF-41A4-A6FF-1628A6164D6B}" type="slidenum">
              <a:rPr lang="es-ES" smtClean="0"/>
              <a:pPr/>
              <a:t>‹Nº›</a:t>
            </a:fld>
            <a:endParaRPr lang="es-ES"/>
          </a:p>
        </p:txBody>
      </p:sp>
      <p:sp>
        <p:nvSpPr>
          <p:cNvPr id="23" name="22 Marcador de pie de página"/>
          <p:cNvSpPr>
            <a:spLocks noGrp="1"/>
          </p:cNvSpPr>
          <p:nvPr>
            <p:ph type="ftr" sz="quarter" idx="16"/>
          </p:nvPr>
        </p:nvSpPr>
        <p:spPr/>
        <p:txBody>
          <a:bodyPr rtlCol="0"/>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B5E7467A-915E-4E24-B589-080848029280}" type="datetimeFigureOut">
              <a:rPr lang="es-ES" smtClean="0"/>
              <a:pPr/>
              <a:t>05/10/2015</a:t>
            </a:fld>
            <a:endParaRPr lang="es-ES"/>
          </a:p>
        </p:txBody>
      </p:sp>
      <p:sp>
        <p:nvSpPr>
          <p:cNvPr id="18" name="17 Marcador de número de diapositiva"/>
          <p:cNvSpPr>
            <a:spLocks noGrp="1"/>
          </p:cNvSpPr>
          <p:nvPr>
            <p:ph type="sldNum" sz="quarter" idx="11"/>
          </p:nvPr>
        </p:nvSpPr>
        <p:spPr/>
        <p:txBody>
          <a:bodyPr rtlCol="0"/>
          <a:lstStyle/>
          <a:p>
            <a:fld id="{D729D49E-A7FF-41A4-A6FF-1628A6164D6B}" type="slidenum">
              <a:rPr lang="es-ES" smtClean="0"/>
              <a:pPr/>
              <a:t>‹Nº›</a:t>
            </a:fld>
            <a:endParaRPr lang="es-ES"/>
          </a:p>
        </p:txBody>
      </p:sp>
      <p:sp>
        <p:nvSpPr>
          <p:cNvPr id="21" name="20 Marcador de pie de página"/>
          <p:cNvSpPr>
            <a:spLocks noGrp="1"/>
          </p:cNvSpPr>
          <p:nvPr>
            <p:ph type="ftr" sz="quarter" idx="12"/>
          </p:nvPr>
        </p:nvSpPr>
        <p:spPr/>
        <p:txBody>
          <a:bodyPr rtlCol="0"/>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5E7467A-915E-4E24-B589-080848029280}" type="datetimeFigureOut">
              <a:rPr lang="es-ES" smtClean="0"/>
              <a:pPr/>
              <a:t>05/10/2015</a:t>
            </a:fld>
            <a:endParaRPr lang="es-ES"/>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729D49E-A7FF-41A4-A6FF-1628A6164D6B}"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youtube.com/watch?v=E5xa1EDDY6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cefire.edu.gva.es/mod/folder/view.php?id=180800"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285984" y="428604"/>
            <a:ext cx="6143668" cy="714380"/>
          </a:xfrm>
        </p:spPr>
        <p:txBody>
          <a:bodyPr>
            <a:noAutofit/>
          </a:bodyPr>
          <a:lstStyle/>
          <a:p>
            <a:r>
              <a:rPr lang="es-ES_tradnl" sz="4000" dirty="0" err="1" smtClean="0">
                <a:solidFill>
                  <a:srgbClr val="1F497D"/>
                </a:solidFill>
                <a:latin typeface="Aharoni" pitchFamily="2" charset="-79"/>
                <a:ea typeface="ＭＳ Ｐゴシック" pitchFamily="-1" charset="-128"/>
                <a:cs typeface="Aharoni" pitchFamily="2" charset="-79"/>
              </a:rPr>
              <a:t>CdA</a:t>
            </a:r>
            <a:r>
              <a:rPr lang="es-ES_tradnl" sz="4000" dirty="0" smtClean="0">
                <a:solidFill>
                  <a:srgbClr val="1F497D"/>
                </a:solidFill>
                <a:latin typeface="Aharoni" pitchFamily="2" charset="-79"/>
                <a:ea typeface="ＭＳ Ｐゴシック" pitchFamily="-1" charset="-128"/>
                <a:cs typeface="Aharoni" pitchFamily="2" charset="-79"/>
              </a:rPr>
              <a:t> </a:t>
            </a:r>
            <a:r>
              <a:rPr lang="es-ES_tradnl" sz="4000" dirty="0" err="1" smtClean="0">
                <a:solidFill>
                  <a:srgbClr val="1F497D"/>
                </a:solidFill>
                <a:latin typeface="Aharoni" pitchFamily="2" charset="-79"/>
                <a:ea typeface="ＭＳ Ｐゴシック" pitchFamily="-1" charset="-128"/>
                <a:cs typeface="Aharoni" pitchFamily="2" charset="-79"/>
              </a:rPr>
              <a:t>Mestre</a:t>
            </a:r>
            <a:r>
              <a:rPr lang="es-ES_tradnl" sz="4000" dirty="0" smtClean="0">
                <a:solidFill>
                  <a:srgbClr val="1F497D"/>
                </a:solidFill>
                <a:latin typeface="Aharoni" pitchFamily="2" charset="-79"/>
                <a:ea typeface="ＭＳ Ｐゴシック" pitchFamily="-1" charset="-128"/>
                <a:cs typeface="Aharoni" pitchFamily="2" charset="-79"/>
              </a:rPr>
              <a:t> Gaspar López</a:t>
            </a:r>
            <a:endParaRPr lang="es-ES" sz="4000" dirty="0">
              <a:latin typeface="Aharoni" pitchFamily="2" charset="-79"/>
              <a:cs typeface="Aharoni" pitchFamily="2" charset="-79"/>
            </a:endParaRPr>
          </a:p>
        </p:txBody>
      </p:sp>
      <p:sp>
        <p:nvSpPr>
          <p:cNvPr id="3" name="2 Subtítulo"/>
          <p:cNvSpPr>
            <a:spLocks noGrp="1"/>
          </p:cNvSpPr>
          <p:nvPr>
            <p:ph type="subTitle" idx="1"/>
          </p:nvPr>
        </p:nvSpPr>
        <p:spPr/>
        <p:txBody>
          <a:bodyPr/>
          <a:lstStyle/>
          <a:p>
            <a:r>
              <a:rPr lang="es-ES" dirty="0" smtClean="0"/>
              <a:t>				</a:t>
            </a:r>
          </a:p>
          <a:p>
            <a:r>
              <a:rPr lang="es-ES" dirty="0" smtClean="0"/>
              <a:t>				Valencia</a:t>
            </a:r>
          </a:p>
          <a:p>
            <a:r>
              <a:rPr lang="es-ES" dirty="0" smtClean="0"/>
              <a:t>				Octubre 2015</a:t>
            </a:r>
            <a:endParaRPr lang="es-ES" dirty="0"/>
          </a:p>
        </p:txBody>
      </p:sp>
      <p:pic>
        <p:nvPicPr>
          <p:cNvPr id="4" name="Marcador de contenido 3" descr="Mans - copia.jpg"/>
          <p:cNvPicPr>
            <a:picLocks noGrp="1" noChangeAspect="1"/>
          </p:cNvPicPr>
          <p:nvPr>
            <p:ph idx="1"/>
          </p:nvPr>
        </p:nvPicPr>
        <p:blipFill>
          <a:blip r:embed="rId2" cstate="print"/>
          <a:srcRect l="-51401" r="-51401"/>
          <a:stretch>
            <a:fillRect/>
          </a:stretch>
        </p:blipFill>
        <p:spPr>
          <a:xfrm>
            <a:off x="2214546" y="1142984"/>
            <a:ext cx="5715000" cy="3143250"/>
          </a:xfrm>
        </p:spPr>
      </p:pic>
      <p:pic>
        <p:nvPicPr>
          <p:cNvPr id="6" name="5 Imagen" descr="http://www.sindromedown.net/wp-content/uploads/2015/07/Cartel-ENF.jpg"/>
          <p:cNvPicPr/>
          <p:nvPr/>
        </p:nvPicPr>
        <p:blipFill>
          <a:blip r:embed="rId3"/>
          <a:srcRect b="36984"/>
          <a:stretch>
            <a:fillRect/>
          </a:stretch>
        </p:blipFill>
        <p:spPr bwMode="auto">
          <a:xfrm>
            <a:off x="2357422" y="4429132"/>
            <a:ext cx="2985308" cy="18951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p:cNvSpPr>
            <a:spLocks noGrp="1"/>
          </p:cNvSpPr>
          <p:nvPr>
            <p:ph type="title"/>
          </p:nvPr>
        </p:nvSpPr>
        <p:spPr/>
        <p:txBody>
          <a:bodyPr/>
          <a:lstStyle/>
          <a:p>
            <a:endParaRPr lang="es-ES_tradnl" dirty="0" smtClean="0">
              <a:ea typeface="ＭＳ Ｐゴシック" pitchFamily="-1" charset="-128"/>
            </a:endParaRPr>
          </a:p>
        </p:txBody>
      </p:sp>
      <p:pic>
        <p:nvPicPr>
          <p:cNvPr id="7171" name="Marcador de contenido 3" descr="IMG_20150219_102605.jpg"/>
          <p:cNvPicPr>
            <a:picLocks noGrp="1" noChangeAspect="1"/>
          </p:cNvPicPr>
          <p:nvPr>
            <p:ph idx="1"/>
          </p:nvPr>
        </p:nvPicPr>
        <p:blipFill>
          <a:blip r:embed="rId2" cstate="print"/>
          <a:srcRect l="-18187" r="-18187"/>
          <a:stretch>
            <a:fillRect/>
          </a:stretch>
        </p:blipFill>
        <p:spPr>
          <a:xfrm>
            <a:off x="-214346" y="285728"/>
            <a:ext cx="5455597" cy="3000396"/>
          </a:xfrm>
        </p:spPr>
      </p:pic>
      <p:pic>
        <p:nvPicPr>
          <p:cNvPr id="7172" name="Imagen 4" descr="IMG_20150219_103056.jpg"/>
          <p:cNvPicPr>
            <a:picLocks noChangeAspect="1"/>
          </p:cNvPicPr>
          <p:nvPr/>
        </p:nvPicPr>
        <p:blipFill>
          <a:blip r:embed="rId3" cstate="print"/>
          <a:srcRect/>
          <a:stretch>
            <a:fillRect/>
          </a:stretch>
        </p:blipFill>
        <p:spPr bwMode="auto">
          <a:xfrm>
            <a:off x="4572000" y="642918"/>
            <a:ext cx="4347659" cy="3260744"/>
          </a:xfrm>
          <a:prstGeom prst="rect">
            <a:avLst/>
          </a:prstGeom>
          <a:noFill/>
          <a:ln w="9525">
            <a:noFill/>
            <a:miter lim="800000"/>
            <a:headEnd/>
            <a:tailEnd/>
          </a:ln>
        </p:spPr>
      </p:pic>
      <p:pic>
        <p:nvPicPr>
          <p:cNvPr id="7173" name="Imagen 5" descr="IMG_20150219_103120.jpg"/>
          <p:cNvPicPr>
            <a:picLocks noChangeAspect="1"/>
          </p:cNvPicPr>
          <p:nvPr/>
        </p:nvPicPr>
        <p:blipFill>
          <a:blip r:embed="rId4" cstate="print"/>
          <a:srcRect/>
          <a:stretch>
            <a:fillRect/>
          </a:stretch>
        </p:blipFill>
        <p:spPr bwMode="auto">
          <a:xfrm>
            <a:off x="1643042" y="3429000"/>
            <a:ext cx="4265628" cy="3199221"/>
          </a:xfrm>
          <a:prstGeom prst="rect">
            <a:avLst/>
          </a:prstGeom>
          <a:noFill/>
          <a:ln w="9525">
            <a:noFill/>
            <a:miter lim="800000"/>
            <a:headEnd/>
            <a:tailEnd/>
          </a:ln>
        </p:spPr>
      </p:pic>
      <p:sp>
        <p:nvSpPr>
          <p:cNvPr id="6" name="Elipse 5"/>
          <p:cNvSpPr>
            <a:spLocks noChangeArrowheads="1"/>
          </p:cNvSpPr>
          <p:nvPr/>
        </p:nvSpPr>
        <p:spPr bwMode="auto">
          <a:xfrm>
            <a:off x="4143372" y="4071942"/>
            <a:ext cx="527050" cy="685800"/>
          </a:xfrm>
          <a:prstGeom prst="ellipse">
            <a:avLst/>
          </a:prstGeom>
          <a:solidFill>
            <a:srgbClr val="558ED5"/>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endParaRPr lang="es-ES_tradnl">
              <a:solidFill>
                <a:schemeClr val="lt1"/>
              </a:solidFill>
              <a:latin typeface="+mn-lt"/>
              <a:ea typeface="+mn-ea"/>
            </a:endParaRPr>
          </a:p>
        </p:txBody>
      </p:sp>
      <p:pic>
        <p:nvPicPr>
          <p:cNvPr id="7175" name="Marcador de contenido 3" descr="Mans - copia.jpg"/>
          <p:cNvPicPr>
            <a:picLocks noChangeAspect="1"/>
          </p:cNvPicPr>
          <p:nvPr/>
        </p:nvPicPr>
        <p:blipFill>
          <a:blip r:embed="rId5" cstate="print"/>
          <a:srcRect l="-51401" r="-51401"/>
          <a:stretch>
            <a:fillRect/>
          </a:stretch>
        </p:blipFill>
        <p:spPr bwMode="auto">
          <a:xfrm>
            <a:off x="7620000" y="5691188"/>
            <a:ext cx="1066800" cy="58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285721" y="0"/>
            <a:ext cx="8636030" cy="5830888"/>
          </a:xfrm>
        </p:spPr>
        <p:txBody>
          <a:bodyPr/>
          <a:lstStyle/>
          <a:p>
            <a:pPr lvl="2" algn="ctr" eaLnBrk="1" hangingPunct="1">
              <a:buNone/>
            </a:pPr>
            <a:endParaRPr lang="es-ES" sz="2400" b="1" dirty="0" smtClean="0">
              <a:solidFill>
                <a:srgbClr val="000099"/>
              </a:solidFill>
              <a:latin typeface="Century Gothic" pitchFamily="34" charset="0"/>
              <a:ea typeface="ＭＳ Ｐゴシック" pitchFamily="34" charset="-128"/>
            </a:endParaRPr>
          </a:p>
          <a:p>
            <a:pPr lvl="2" algn="ctr" eaLnBrk="1" hangingPunct="1">
              <a:buNone/>
            </a:pPr>
            <a:r>
              <a:rPr lang="es-ES" sz="3600" b="1" dirty="0" smtClean="0">
                <a:solidFill>
                  <a:srgbClr val="00B050"/>
                </a:solidFill>
                <a:latin typeface="Baskerville Old Face" pitchFamily="18" charset="0"/>
              </a:rPr>
              <a:t>AEE: Tertulias </a:t>
            </a:r>
            <a:r>
              <a:rPr lang="es-ES" sz="3600" b="1" dirty="0" err="1" smtClean="0">
                <a:solidFill>
                  <a:srgbClr val="00B050"/>
                </a:solidFill>
                <a:latin typeface="Baskerville Old Face" pitchFamily="18" charset="0"/>
              </a:rPr>
              <a:t>literárias</a:t>
            </a:r>
            <a:r>
              <a:rPr lang="es-ES" sz="3600" b="1" dirty="0" smtClean="0">
                <a:solidFill>
                  <a:srgbClr val="00B050"/>
                </a:solidFill>
                <a:latin typeface="Baskerville Old Face" pitchFamily="18" charset="0"/>
              </a:rPr>
              <a:t> dialógicas (TLD)</a:t>
            </a:r>
            <a:endParaRPr lang="es-ES" sz="3600" b="1" dirty="0" smtClean="0">
              <a:solidFill>
                <a:srgbClr val="000099"/>
              </a:solidFill>
              <a:latin typeface="Baskerville Old Face" pitchFamily="18" charset="0"/>
              <a:ea typeface="ＭＳ Ｐゴシック" pitchFamily="34" charset="-128"/>
            </a:endParaRPr>
          </a:p>
          <a:p>
            <a:pPr eaLnBrk="1" hangingPunct="1">
              <a:buClr>
                <a:srgbClr val="FFFF00"/>
              </a:buClr>
              <a:buSzPct val="200000"/>
              <a:buNone/>
            </a:pPr>
            <a:r>
              <a:rPr lang="es-ES" sz="2800" dirty="0" smtClean="0">
                <a:latin typeface="Baskerville Old Face" pitchFamily="18" charset="0"/>
                <a:ea typeface="ＭＳ Ｐゴシック" pitchFamily="34" charset="-128"/>
              </a:rPr>
              <a:t>-Escoger un libro </a:t>
            </a:r>
            <a:r>
              <a:rPr lang="es-ES" sz="2800" b="1" dirty="0" smtClean="0">
                <a:latin typeface="Baskerville Old Face" pitchFamily="18" charset="0"/>
                <a:ea typeface="ＭＳ Ｐゴシック" pitchFamily="34" charset="-128"/>
              </a:rPr>
              <a:t>clásico</a:t>
            </a:r>
            <a:r>
              <a:rPr lang="es-ES" sz="2800" dirty="0" smtClean="0">
                <a:latin typeface="Baskerville Old Face" pitchFamily="18" charset="0"/>
                <a:ea typeface="ＭＳ Ｐゴシック" pitchFamily="34" charset="-128"/>
              </a:rPr>
              <a:t> de la literatura universal</a:t>
            </a:r>
          </a:p>
          <a:p>
            <a:pPr eaLnBrk="1" hangingPunct="1">
              <a:buClr>
                <a:srgbClr val="FFFF00"/>
              </a:buClr>
              <a:buSzPct val="200000"/>
              <a:buNone/>
            </a:pPr>
            <a:r>
              <a:rPr lang="es-ES" sz="2800" dirty="0" smtClean="0">
                <a:latin typeface="Baskerville Old Face" pitchFamily="18" charset="0"/>
                <a:ea typeface="ＭＳ Ｐゴシック" pitchFamily="34" charset="-128"/>
              </a:rPr>
              <a:t>-Se acuerda la parte a leer en casa</a:t>
            </a:r>
          </a:p>
          <a:p>
            <a:pPr eaLnBrk="1" hangingPunct="1">
              <a:buClr>
                <a:srgbClr val="FFFF00"/>
              </a:buClr>
              <a:buSzPct val="200000"/>
              <a:buNone/>
            </a:pPr>
            <a:r>
              <a:rPr lang="es-ES" sz="2800" dirty="0" smtClean="0">
                <a:latin typeface="Baskerville Old Face" pitchFamily="18" charset="0"/>
                <a:ea typeface="ＭＳ Ｐゴシック" pitchFamily="34" charset="-128"/>
              </a:rPr>
              <a:t>-Compromiso: escoger un párrafo y una idea</a:t>
            </a:r>
          </a:p>
          <a:p>
            <a:pPr eaLnBrk="1" hangingPunct="1">
              <a:buClr>
                <a:srgbClr val="FFFF00"/>
              </a:buClr>
              <a:buSzPct val="200000"/>
              <a:buNone/>
            </a:pPr>
            <a:r>
              <a:rPr lang="es-ES" sz="2800" dirty="0" smtClean="0">
                <a:latin typeface="Baskerville Old Face" pitchFamily="18" charset="0"/>
                <a:ea typeface="ＭＳ Ｐゴシック" pitchFamily="34" charset="-128"/>
              </a:rPr>
              <a:t>-Moderador/a de la sesión</a:t>
            </a:r>
          </a:p>
          <a:p>
            <a:pPr eaLnBrk="1" hangingPunct="1">
              <a:buClr>
                <a:srgbClr val="FFFF00"/>
              </a:buClr>
              <a:buSzPct val="200000"/>
              <a:buNone/>
            </a:pPr>
            <a:r>
              <a:rPr lang="es-ES" sz="2800" dirty="0" smtClean="0">
                <a:latin typeface="Baskerville Old Face" pitchFamily="18" charset="0"/>
                <a:ea typeface="ＭＳ Ｐゴシック" pitchFamily="34" charset="-128"/>
              </a:rPr>
              <a:t>-Metodología: diálogo igualitario basado</a:t>
            </a:r>
          </a:p>
          <a:p>
            <a:pPr eaLnBrk="1" hangingPunct="1">
              <a:buClr>
                <a:srgbClr val="FFFF00"/>
              </a:buClr>
              <a:buSzPct val="200000"/>
              <a:buFont typeface="Arial" pitchFamily="34" charset="0"/>
              <a:buNone/>
            </a:pPr>
            <a:r>
              <a:rPr lang="es-ES" sz="2800" dirty="0" smtClean="0">
                <a:latin typeface="Baskerville Old Face" pitchFamily="18" charset="0"/>
                <a:ea typeface="ＭＳ Ｐゴシック" pitchFamily="34" charset="-128"/>
              </a:rPr>
              <a:t>	en los 7 principios del</a:t>
            </a:r>
          </a:p>
          <a:p>
            <a:pPr eaLnBrk="1" hangingPunct="1">
              <a:buClr>
                <a:srgbClr val="FFFF00"/>
              </a:buClr>
              <a:buSzPct val="200000"/>
              <a:buFont typeface="Arial" pitchFamily="34" charset="0"/>
              <a:buNone/>
            </a:pPr>
            <a:r>
              <a:rPr lang="es-ES" sz="2800" dirty="0" smtClean="0">
                <a:latin typeface="Baskerville Old Face" pitchFamily="18" charset="0"/>
                <a:ea typeface="ＭＳ Ｐゴシック" pitchFamily="34" charset="-128"/>
              </a:rPr>
              <a:t>	aprendizaje dialógico.</a:t>
            </a:r>
          </a:p>
          <a:p>
            <a:pPr eaLnBrk="1" hangingPunct="1">
              <a:buClr>
                <a:srgbClr val="FFFF00"/>
              </a:buClr>
              <a:buSzPct val="200000"/>
              <a:buFont typeface="Arial" pitchFamily="34" charset="0"/>
              <a:buNone/>
            </a:pPr>
            <a:endParaRPr lang="es-ES" sz="2400" dirty="0" smtClean="0">
              <a:latin typeface="Century Gothic" pitchFamily="34" charset="0"/>
              <a:ea typeface="ＭＳ Ｐゴシック" pitchFamily="34" charset="-128"/>
            </a:endParaRPr>
          </a:p>
        </p:txBody>
      </p:sp>
      <p:pic>
        <p:nvPicPr>
          <p:cNvPr id="14339" name="Picture 1" descr="G:\Asesoría Compensatoria julio 2013\10 SEMINARIOS\Escuela Inclusiva docentes\2012-2013\videos seminario\FOTOS Seminario\Fotos Cullera\CIMG5515 TERTULIAS.JPG"/>
          <p:cNvPicPr>
            <a:picLocks noChangeAspect="1" noChangeArrowheads="1"/>
          </p:cNvPicPr>
          <p:nvPr/>
        </p:nvPicPr>
        <p:blipFill>
          <a:blip r:embed="rId3"/>
          <a:srcRect/>
          <a:stretch>
            <a:fillRect/>
          </a:stretch>
        </p:blipFill>
        <p:spPr bwMode="auto">
          <a:xfrm>
            <a:off x="5286380" y="3554070"/>
            <a:ext cx="3544883" cy="2657818"/>
          </a:xfrm>
          <a:prstGeom prst="rect">
            <a:avLst/>
          </a:prstGeom>
          <a:noFill/>
          <a:ln w="9525">
            <a:noFill/>
            <a:miter lim="800000"/>
            <a:headEnd/>
            <a:tailEnd/>
          </a:ln>
        </p:spPr>
      </p:pic>
      <p:sp>
        <p:nvSpPr>
          <p:cNvPr id="14340" name="Text Box 2"/>
          <p:cNvSpPr txBox="1">
            <a:spLocks noChangeArrowheads="1"/>
          </p:cNvSpPr>
          <p:nvPr/>
        </p:nvSpPr>
        <p:spPr bwMode="auto">
          <a:xfrm>
            <a:off x="428596" y="4786322"/>
            <a:ext cx="4392612" cy="1422400"/>
          </a:xfrm>
          <a:prstGeom prst="rect">
            <a:avLst/>
          </a:prstGeom>
          <a:solidFill>
            <a:schemeClr val="bg1"/>
          </a:solidFill>
          <a:ln w="9525">
            <a:noFill/>
            <a:miter lim="800000"/>
            <a:headEnd/>
            <a:tailEnd/>
          </a:ln>
        </p:spPr>
        <p:txBody>
          <a:bodyPr>
            <a:spAutoFit/>
          </a:bodyPr>
          <a:lstStyle/>
          <a:p>
            <a:pPr>
              <a:lnSpc>
                <a:spcPct val="120000"/>
              </a:lnSpc>
            </a:pPr>
            <a:r>
              <a:rPr lang="ca-ES" altLang="ca-ES" sz="2400" b="1" dirty="0" err="1">
                <a:solidFill>
                  <a:srgbClr val="558ED5"/>
                </a:solidFill>
                <a:latin typeface="Century Gothic" pitchFamily="34" charset="0"/>
                <a:cs typeface="Courier New" pitchFamily="49" charset="0"/>
              </a:rPr>
              <a:t>Transformación</a:t>
            </a:r>
            <a:r>
              <a:rPr lang="ca-ES" altLang="ca-ES" sz="2400" b="1" dirty="0">
                <a:solidFill>
                  <a:srgbClr val="558ED5"/>
                </a:solidFill>
                <a:latin typeface="Century Gothic" pitchFamily="34" charset="0"/>
                <a:cs typeface="Courier New" pitchFamily="49" charset="0"/>
              </a:rPr>
              <a:t> de las interacciones sobre lectura en la </a:t>
            </a:r>
            <a:r>
              <a:rPr lang="ca-ES" altLang="ca-ES" sz="2400" b="1" dirty="0" err="1">
                <a:solidFill>
                  <a:srgbClr val="558ED5"/>
                </a:solidFill>
                <a:latin typeface="Century Gothic" pitchFamily="34" charset="0"/>
                <a:cs typeface="Courier New" pitchFamily="49" charset="0"/>
              </a:rPr>
              <a:t>escuela</a:t>
            </a:r>
            <a:r>
              <a:rPr lang="ca-ES" altLang="ca-ES" sz="2400" b="1" dirty="0">
                <a:solidFill>
                  <a:srgbClr val="558ED5"/>
                </a:solidFill>
                <a:latin typeface="Century Gothic" pitchFamily="34" charset="0"/>
                <a:cs typeface="Courier New" pitchFamily="49" charset="0"/>
              </a:rPr>
              <a:t> y en casa.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9" name="Imagen 11" descr="IMG-20141205-WA0001.jpg"/>
          <p:cNvPicPr>
            <a:picLocks noChangeAspect="1"/>
          </p:cNvPicPr>
          <p:nvPr/>
        </p:nvPicPr>
        <p:blipFill>
          <a:blip r:embed="rId2"/>
          <a:srcRect/>
          <a:stretch>
            <a:fillRect/>
          </a:stretch>
        </p:blipFill>
        <p:spPr bwMode="auto">
          <a:xfrm>
            <a:off x="357158" y="214290"/>
            <a:ext cx="8143932" cy="6000792"/>
          </a:xfrm>
          <a:prstGeom prst="rect">
            <a:avLst/>
          </a:prstGeom>
          <a:noFill/>
          <a:ln w="9525">
            <a:noFill/>
            <a:miter lim="800000"/>
            <a:headEnd/>
            <a:tailEnd/>
          </a:ln>
        </p:spPr>
      </p:pic>
      <p:pic>
        <p:nvPicPr>
          <p:cNvPr id="8198" name="Imagen 10" descr="10845701_1919943501480146_7495060443197262591_o.jpg"/>
          <p:cNvPicPr>
            <a:picLocks noChangeAspect="1"/>
          </p:cNvPicPr>
          <p:nvPr/>
        </p:nvPicPr>
        <p:blipFill>
          <a:blip r:embed="rId3" cstate="print"/>
          <a:srcRect/>
          <a:stretch>
            <a:fillRect/>
          </a:stretch>
        </p:blipFill>
        <p:spPr bwMode="auto">
          <a:xfrm>
            <a:off x="3929058" y="4500570"/>
            <a:ext cx="1538287" cy="2051050"/>
          </a:xfrm>
          <a:prstGeom prst="rect">
            <a:avLst/>
          </a:prstGeom>
          <a:noFill/>
          <a:ln w="9525">
            <a:noFill/>
            <a:miter lim="800000"/>
            <a:headEnd/>
            <a:tailEnd/>
          </a:ln>
        </p:spPr>
      </p:pic>
      <p:pic>
        <p:nvPicPr>
          <p:cNvPr id="8196" name="Picture 25" descr="https://encrypted-tbn2.gstatic.com/images?q=tbn:ANd9GcS0_cGk_vGSkwwXsJb0fEJzehoa5M7mXTi1igtVIoSQALB4zkI9CA"/>
          <p:cNvPicPr>
            <a:picLocks noChangeAspect="1" noChangeArrowheads="1"/>
          </p:cNvPicPr>
          <p:nvPr/>
        </p:nvPicPr>
        <p:blipFill>
          <a:blip r:embed="rId4"/>
          <a:srcRect/>
          <a:stretch>
            <a:fillRect/>
          </a:stretch>
        </p:blipFill>
        <p:spPr bwMode="auto">
          <a:xfrm>
            <a:off x="2214546" y="4500570"/>
            <a:ext cx="1584325" cy="2051050"/>
          </a:xfrm>
          <a:prstGeom prst="rect">
            <a:avLst/>
          </a:prstGeom>
          <a:noFill/>
          <a:ln w="9525">
            <a:noFill/>
            <a:miter lim="800000"/>
            <a:headEnd/>
            <a:tailEnd/>
          </a:ln>
        </p:spPr>
      </p:pic>
      <p:pic>
        <p:nvPicPr>
          <p:cNvPr id="8197" name="Imagen 9" descr="10818233_1919943418146821_3480112819465890131_o.jpg"/>
          <p:cNvPicPr>
            <a:picLocks noChangeAspect="1"/>
          </p:cNvPicPr>
          <p:nvPr/>
        </p:nvPicPr>
        <p:blipFill>
          <a:blip r:embed="rId5" cstate="print"/>
          <a:srcRect/>
          <a:stretch>
            <a:fillRect/>
          </a:stretch>
        </p:blipFill>
        <p:spPr bwMode="auto">
          <a:xfrm>
            <a:off x="357158" y="4500570"/>
            <a:ext cx="1547813" cy="206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4576763" y="3579813"/>
            <a:ext cx="4265612" cy="2246312"/>
          </a:xfrm>
          <a:prstGeom prst="rect">
            <a:avLst/>
          </a:prstGeom>
          <a:noFill/>
          <a:ln w="9525">
            <a:noFill/>
            <a:miter lim="800000"/>
            <a:headEnd/>
            <a:tailEnd/>
          </a:ln>
        </p:spPr>
        <p:txBody>
          <a:bodyPr anchor="ctr">
            <a:spAutoFit/>
          </a:bodyPr>
          <a:lstStyle/>
          <a:p>
            <a:pPr defTabSz="914400"/>
            <a:r>
              <a:rPr lang="es-ES" sz="2000" i="1">
                <a:solidFill>
                  <a:srgbClr val="9966FF"/>
                </a:solidFill>
                <a:latin typeface="Calibri" pitchFamily="-1" charset="0"/>
                <a:cs typeface="Arial Unicode MS" pitchFamily="-1" charset="0"/>
              </a:rPr>
              <a:t>“En Cuento de Navidad de Dickens el señor Scrutch necesita  los espíritus para cambiar, nosotros necesitamos a nuestros amigos, juntos nos transformamos, somos mejores”</a:t>
            </a:r>
          </a:p>
          <a:p>
            <a:pPr defTabSz="914400"/>
            <a:endParaRPr lang="es-ES" sz="2000" i="1">
              <a:solidFill>
                <a:srgbClr val="9966FF"/>
              </a:solidFill>
              <a:latin typeface="Calibri" pitchFamily="-1" charset="0"/>
              <a:cs typeface="Arial Unicode MS" pitchFamily="-1" charset="0"/>
            </a:endParaRPr>
          </a:p>
          <a:p>
            <a:pPr defTabSz="914400"/>
            <a:r>
              <a:rPr lang="es-ES" sz="2000" i="1">
                <a:solidFill>
                  <a:srgbClr val="9966FF"/>
                </a:solidFill>
                <a:latin typeface="Calibri" pitchFamily="-1" charset="0"/>
                <a:cs typeface="Arial Unicode MS" pitchFamily="-1" charset="0"/>
              </a:rPr>
              <a:t>Alumna de segundo de primaria</a:t>
            </a:r>
            <a:endParaRPr lang="es-ES" sz="2000" i="1">
              <a:solidFill>
                <a:srgbClr val="9966FF"/>
              </a:solidFill>
              <a:latin typeface="Calibri" pitchFamily="-1" charset="0"/>
              <a:cs typeface="Arial" charset="0"/>
            </a:endParaRPr>
          </a:p>
        </p:txBody>
      </p:sp>
      <p:pic>
        <p:nvPicPr>
          <p:cNvPr id="9219" name="Imagen 4" descr="IMG-20141205-WA0005.jpg"/>
          <p:cNvPicPr>
            <a:picLocks noChangeAspect="1"/>
          </p:cNvPicPr>
          <p:nvPr/>
        </p:nvPicPr>
        <p:blipFill>
          <a:blip r:embed="rId2"/>
          <a:srcRect/>
          <a:stretch>
            <a:fillRect/>
          </a:stretch>
        </p:blipFill>
        <p:spPr bwMode="auto">
          <a:xfrm>
            <a:off x="4575175" y="846138"/>
            <a:ext cx="4165600" cy="2346325"/>
          </a:xfrm>
          <a:prstGeom prst="rect">
            <a:avLst/>
          </a:prstGeom>
          <a:noFill/>
          <a:ln w="9525">
            <a:noFill/>
            <a:miter lim="800000"/>
            <a:headEnd/>
            <a:tailEnd/>
          </a:ln>
        </p:spPr>
      </p:pic>
      <p:pic>
        <p:nvPicPr>
          <p:cNvPr id="9220" name="Imagen 5" descr="IMG-20150119-WA0000.jpg"/>
          <p:cNvPicPr>
            <a:picLocks noChangeAspect="1"/>
          </p:cNvPicPr>
          <p:nvPr/>
        </p:nvPicPr>
        <p:blipFill>
          <a:blip r:embed="rId3" cstate="print"/>
          <a:srcRect/>
          <a:stretch>
            <a:fillRect/>
          </a:stretch>
        </p:blipFill>
        <p:spPr bwMode="auto">
          <a:xfrm>
            <a:off x="309563" y="3429000"/>
            <a:ext cx="4267200" cy="3200400"/>
          </a:xfrm>
          <a:prstGeom prst="rect">
            <a:avLst/>
          </a:prstGeom>
          <a:noFill/>
          <a:ln w="9525">
            <a:noFill/>
            <a:miter lim="800000"/>
            <a:headEnd/>
            <a:tailEnd/>
          </a:ln>
        </p:spPr>
      </p:pic>
      <p:sp>
        <p:nvSpPr>
          <p:cNvPr id="9221" name="Rectangle 4"/>
          <p:cNvSpPr>
            <a:spLocks noChangeArrowheads="1"/>
          </p:cNvSpPr>
          <p:nvPr/>
        </p:nvSpPr>
        <p:spPr bwMode="auto">
          <a:xfrm>
            <a:off x="461963" y="844550"/>
            <a:ext cx="4265612" cy="2247900"/>
          </a:xfrm>
          <a:prstGeom prst="rect">
            <a:avLst/>
          </a:prstGeom>
          <a:noFill/>
          <a:ln w="9525">
            <a:noFill/>
            <a:miter lim="800000"/>
            <a:headEnd/>
            <a:tailEnd/>
          </a:ln>
        </p:spPr>
        <p:txBody>
          <a:bodyPr anchor="ctr">
            <a:spAutoFit/>
          </a:bodyPr>
          <a:lstStyle/>
          <a:p>
            <a:pPr defTabSz="914400"/>
            <a:r>
              <a:rPr lang="es-ES" sz="2000" i="1">
                <a:solidFill>
                  <a:srgbClr val="9966FF"/>
                </a:solidFill>
                <a:latin typeface="Calibri" pitchFamily="-1" charset="0"/>
                <a:cs typeface="Arial Unicode MS" pitchFamily="-1" charset="0"/>
              </a:rPr>
              <a:t>“Ver como se argumentan, cambian de opinión, opinan en las tertulias  es una manera de verlos crecer por dentro, después de alguno de sus argumentos yo no tengo nada que decir”.</a:t>
            </a:r>
          </a:p>
          <a:p>
            <a:pPr defTabSz="914400"/>
            <a:endParaRPr lang="es-ES" sz="2000" i="1">
              <a:solidFill>
                <a:srgbClr val="9966FF"/>
              </a:solidFill>
              <a:latin typeface="Calibri" pitchFamily="-1" charset="0"/>
              <a:cs typeface="Arial Unicode MS" pitchFamily="-1" charset="0"/>
            </a:endParaRPr>
          </a:p>
          <a:p>
            <a:pPr defTabSz="914400"/>
            <a:r>
              <a:rPr lang="es-ES" sz="2000" i="1">
                <a:solidFill>
                  <a:srgbClr val="9966FF"/>
                </a:solidFill>
                <a:latin typeface="Calibri" pitchFamily="-1" charset="0"/>
                <a:cs typeface="Arial Unicode MS" pitchFamily="-1" charset="0"/>
              </a:rPr>
              <a:t>María josé, tutora de sexto</a:t>
            </a:r>
            <a:endParaRPr lang="es-ES" sz="2000" i="1">
              <a:solidFill>
                <a:srgbClr val="9966FF"/>
              </a:solidFill>
              <a:latin typeface="Calibri" pitchFamily="-1" charset="0"/>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1"/>
          <p:cNvSpPr>
            <a:spLocks noGrp="1"/>
          </p:cNvSpPr>
          <p:nvPr>
            <p:ph type="title"/>
          </p:nvPr>
        </p:nvSpPr>
        <p:spPr/>
        <p:txBody>
          <a:bodyPr/>
          <a:lstStyle/>
          <a:p>
            <a:endParaRPr lang="es-ES_tradnl" dirty="0" smtClean="0">
              <a:ea typeface="ＭＳ Ｐゴシック" pitchFamily="-1" charset="-128"/>
            </a:endParaRPr>
          </a:p>
        </p:txBody>
      </p:sp>
      <p:pic>
        <p:nvPicPr>
          <p:cNvPr id="10243" name="Marcador de contenido 3" descr="IMG_20150226_141216.jpg"/>
          <p:cNvPicPr>
            <a:picLocks noGrp="1" noChangeAspect="1"/>
          </p:cNvPicPr>
          <p:nvPr>
            <p:ph idx="1"/>
          </p:nvPr>
        </p:nvPicPr>
        <p:blipFill>
          <a:blip r:embed="rId2" cstate="print"/>
          <a:srcRect l="-18187" r="-18187"/>
          <a:stretch>
            <a:fillRect/>
          </a:stretch>
        </p:blipFill>
        <p:spPr>
          <a:xfrm>
            <a:off x="3143240" y="3071810"/>
            <a:ext cx="6536900" cy="3595702"/>
          </a:xfrm>
        </p:spPr>
      </p:pic>
      <p:pic>
        <p:nvPicPr>
          <p:cNvPr id="10244" name="Imagen 4" descr="IMG_20150226_141128.jpg"/>
          <p:cNvPicPr>
            <a:picLocks noChangeAspect="1"/>
          </p:cNvPicPr>
          <p:nvPr/>
        </p:nvPicPr>
        <p:blipFill>
          <a:blip r:embed="rId3" cstate="print"/>
          <a:srcRect/>
          <a:stretch>
            <a:fillRect/>
          </a:stretch>
        </p:blipFill>
        <p:spPr bwMode="auto">
          <a:xfrm>
            <a:off x="285720" y="142852"/>
            <a:ext cx="5397525" cy="40481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idx="4294967295"/>
          </p:nvPr>
        </p:nvSpPr>
        <p:spPr>
          <a:xfrm>
            <a:off x="428596" y="1000108"/>
            <a:ext cx="8229600" cy="584182"/>
          </a:xfrm>
        </p:spPr>
        <p:txBody>
          <a:bodyPr tIns="4536">
            <a:normAutofit fontScale="90000"/>
          </a:bodyPr>
          <a:lstStyle/>
          <a:p>
            <a:pPr algn="ctr" eaLnBrk="1" fontAlgn="auto" hangingPunct="1">
              <a:lnSpc>
                <a:spcPct val="99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ca-ES" sz="3600" b="1" dirty="0" smtClean="0">
                <a:solidFill>
                  <a:srgbClr val="FF00FF"/>
                </a:solidFill>
                <a:latin typeface="Century Gothic" pitchFamily="34" charset="0"/>
                <a:ea typeface="ＭＳ Ｐゴシック" pitchFamily="34" charset="-128"/>
              </a:rPr>
              <a:t>	</a:t>
            </a:r>
            <a:r>
              <a:rPr lang="ca-ES" sz="4400" b="1" u="sng" dirty="0" smtClean="0">
                <a:solidFill>
                  <a:srgbClr val="FF00FF"/>
                </a:solidFill>
                <a:latin typeface="Arial Black" pitchFamily="34" charset="0"/>
                <a:ea typeface="ＭＳ Ｐゴシック" pitchFamily="34" charset="-128"/>
              </a:rPr>
              <a:t>SOMOS INCLUSIVOS</a:t>
            </a:r>
            <a:r>
              <a:rPr lang="ca-ES" sz="3600" b="1" dirty="0" smtClean="0">
                <a:solidFill>
                  <a:srgbClr val="FF00FF"/>
                </a:solidFill>
                <a:latin typeface="Baskerville Old Face" pitchFamily="18" charset="0"/>
                <a:ea typeface="ＭＳ Ｐゴシック" pitchFamily="34" charset="-128"/>
              </a:rPr>
              <a:t/>
            </a:r>
            <a:br>
              <a:rPr lang="ca-ES" sz="3600" b="1" dirty="0" smtClean="0">
                <a:solidFill>
                  <a:srgbClr val="FF00FF"/>
                </a:solidFill>
                <a:latin typeface="Baskerville Old Face" pitchFamily="18" charset="0"/>
                <a:ea typeface="ＭＳ Ｐゴシック" pitchFamily="34" charset="-128"/>
              </a:rPr>
            </a:br>
            <a:endParaRPr lang="ca-ES" sz="4400" b="1" dirty="0">
              <a:solidFill>
                <a:srgbClr val="FF00FF"/>
              </a:solidFill>
              <a:latin typeface="Baskerville Old Face" pitchFamily="18" charset="0"/>
              <a:ea typeface="ＭＳ Ｐゴシック" pitchFamily="34" charset="-128"/>
            </a:endParaRPr>
          </a:p>
        </p:txBody>
      </p:sp>
      <p:sp>
        <p:nvSpPr>
          <p:cNvPr id="19458" name="Rectangle 2"/>
          <p:cNvSpPr>
            <a:spLocks noGrp="1" noChangeArrowheads="1"/>
          </p:cNvSpPr>
          <p:nvPr>
            <p:ph type="body" idx="4294967295"/>
          </p:nvPr>
        </p:nvSpPr>
        <p:spPr>
          <a:xfrm>
            <a:off x="285720" y="1214422"/>
            <a:ext cx="8643966" cy="4970466"/>
          </a:xfrm>
        </p:spPr>
        <p:txBody>
          <a:bodyPr tIns="1764">
            <a:normAutofit fontScale="92500" lnSpcReduction="10000"/>
          </a:bodyPr>
          <a:lstStyle/>
          <a:p>
            <a:pPr marL="0" indent="0" eaLnBrk="1" fontAlgn="auto" hangingPunct="1">
              <a:lnSpc>
                <a:spcPct val="99000"/>
              </a:lnSpc>
              <a:spcAft>
                <a:spcPts val="0"/>
              </a:spcAft>
              <a:buFont typeface="Wingdings 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ca-ES" sz="2600" b="1" dirty="0" smtClean="0">
                <a:latin typeface="Baskerville Old Face" pitchFamily="18" charset="0"/>
                <a:ea typeface="ＭＳ Ｐゴシック" pitchFamily="34" charset="-128"/>
              </a:rPr>
              <a:t>Los </a:t>
            </a:r>
            <a:r>
              <a:rPr lang="ca-ES" sz="2600" b="1" dirty="0" err="1" smtClean="0">
                <a:latin typeface="Baskerville Old Face" pitchFamily="18" charset="0"/>
                <a:ea typeface="ＭＳ Ｐゴシック" pitchFamily="34" charset="-128"/>
              </a:rPr>
              <a:t>refuerzos</a:t>
            </a:r>
            <a:r>
              <a:rPr lang="ca-ES" sz="2600" b="1" dirty="0" smtClean="0">
                <a:latin typeface="Baskerville Old Face" pitchFamily="18" charset="0"/>
                <a:ea typeface="ＭＳ Ｐゴシック" pitchFamily="34" charset="-128"/>
              </a:rPr>
              <a:t> se </a:t>
            </a:r>
            <a:r>
              <a:rPr lang="ca-ES" sz="2600" b="1" dirty="0" err="1" smtClean="0">
                <a:latin typeface="Baskerville Old Face" pitchFamily="18" charset="0"/>
                <a:ea typeface="ＭＳ Ｐゴシック" pitchFamily="34" charset="-128"/>
              </a:rPr>
              <a:t>hacen</a:t>
            </a:r>
            <a:r>
              <a:rPr lang="ca-ES" sz="2600" b="1" dirty="0" smtClean="0">
                <a:latin typeface="Baskerville Old Face" pitchFamily="18" charset="0"/>
                <a:ea typeface="ＭＳ Ｐゴシック" pitchFamily="34" charset="-128"/>
              </a:rPr>
              <a:t> </a:t>
            </a:r>
            <a:r>
              <a:rPr lang="ca-ES" sz="2600" b="1" dirty="0" err="1" smtClean="0">
                <a:latin typeface="Baskerville Old Face" pitchFamily="18" charset="0"/>
                <a:ea typeface="ＭＳ Ｐゴシック" pitchFamily="34" charset="-128"/>
              </a:rPr>
              <a:t>dentro</a:t>
            </a:r>
            <a:r>
              <a:rPr lang="ca-ES" sz="2600" b="1" dirty="0" smtClean="0">
                <a:latin typeface="Baskerville Old Face" pitchFamily="18" charset="0"/>
                <a:ea typeface="ＭＳ Ｐゴシック" pitchFamily="34" charset="-128"/>
              </a:rPr>
              <a:t> del aula </a:t>
            </a:r>
            <a:r>
              <a:rPr lang="ca-ES" sz="2600" b="1" dirty="0" err="1" smtClean="0">
                <a:latin typeface="Baskerville Old Face" pitchFamily="18" charset="0"/>
                <a:ea typeface="ＭＳ Ｐゴシック" pitchFamily="34" charset="-128"/>
              </a:rPr>
              <a:t>ordinaria</a:t>
            </a:r>
            <a:r>
              <a:rPr lang="ca-ES" sz="2600" b="1" dirty="0" smtClean="0">
                <a:latin typeface="Baskerville Old Face" pitchFamily="18" charset="0"/>
                <a:ea typeface="ＭＳ Ｐゴシック" pitchFamily="34" charset="-128"/>
              </a:rPr>
              <a:t>. El </a:t>
            </a:r>
            <a:r>
              <a:rPr lang="ca-ES" sz="2600" b="1" dirty="0" err="1" smtClean="0">
                <a:latin typeface="Baskerville Old Face" pitchFamily="18" charset="0"/>
                <a:ea typeface="ＭＳ Ｐゴシック" pitchFamily="34" charset="-128"/>
              </a:rPr>
              <a:t>maestro</a:t>
            </a:r>
            <a:r>
              <a:rPr lang="ca-ES" sz="2600" b="1" dirty="0" smtClean="0">
                <a:latin typeface="Baskerville Old Face" pitchFamily="18" charset="0"/>
                <a:ea typeface="ＭＳ Ｐゴシック" pitchFamily="34" charset="-128"/>
              </a:rPr>
              <a:t> que entra es para </a:t>
            </a:r>
            <a:r>
              <a:rPr lang="ca-ES" sz="2600" b="1" dirty="0" err="1" smtClean="0">
                <a:latin typeface="Baskerville Old Face" pitchFamily="18" charset="0"/>
                <a:ea typeface="ＭＳ Ｐゴシック" pitchFamily="34" charset="-128"/>
              </a:rPr>
              <a:t>todos</a:t>
            </a:r>
            <a:r>
              <a:rPr lang="ca-ES" sz="2600" b="1" dirty="0" smtClean="0">
                <a:latin typeface="Baskerville Old Face" pitchFamily="18" charset="0"/>
                <a:ea typeface="ＭＳ Ｐゴシック" pitchFamily="34" charset="-128"/>
              </a:rPr>
              <a:t> los </a:t>
            </a:r>
            <a:r>
              <a:rPr lang="ca-ES" sz="2600" b="1" dirty="0" err="1" smtClean="0">
                <a:latin typeface="Baskerville Old Face" pitchFamily="18" charset="0"/>
                <a:ea typeface="ＭＳ Ｐゴシック" pitchFamily="34" charset="-128"/>
              </a:rPr>
              <a:t>alumnos</a:t>
            </a:r>
            <a:r>
              <a:rPr lang="ca-ES" sz="2600" b="1" dirty="0" smtClean="0">
                <a:latin typeface="Baskerville Old Face" pitchFamily="18" charset="0"/>
                <a:ea typeface="ＭＳ Ｐゴシック" pitchFamily="34" charset="-128"/>
              </a:rPr>
              <a:t> de la </a:t>
            </a:r>
            <a:r>
              <a:rPr lang="ca-ES" sz="2600" b="1" dirty="0" err="1" smtClean="0">
                <a:latin typeface="Baskerville Old Face" pitchFamily="18" charset="0"/>
                <a:ea typeface="ＭＳ Ｐゴシック" pitchFamily="34" charset="-128"/>
              </a:rPr>
              <a:t>clase</a:t>
            </a:r>
            <a:r>
              <a:rPr lang="ca-ES" sz="2600" b="1" dirty="0" smtClean="0">
                <a:latin typeface="Baskerville Old Face" pitchFamily="18" charset="0"/>
                <a:ea typeface="ＭＳ Ｐゴシック" pitchFamily="34" charset="-128"/>
              </a:rPr>
              <a:t>. </a:t>
            </a:r>
            <a:r>
              <a:rPr lang="ca-ES" sz="2600" b="1" dirty="0" err="1" smtClean="0">
                <a:latin typeface="Baskerville Old Face" pitchFamily="18" charset="0"/>
                <a:ea typeface="ＭＳ Ｐゴシック" pitchFamily="34" charset="-128"/>
              </a:rPr>
              <a:t>Hay</a:t>
            </a:r>
            <a:r>
              <a:rPr lang="ca-ES" sz="2600" b="1" dirty="0" smtClean="0">
                <a:latin typeface="Baskerville Old Face" pitchFamily="18" charset="0"/>
                <a:ea typeface="ＭＳ Ｐゴシック" pitchFamily="34" charset="-128"/>
              </a:rPr>
              <a:t> un </a:t>
            </a:r>
            <a:r>
              <a:rPr lang="ca-ES" sz="2600" b="1" dirty="0" err="1" smtClean="0">
                <a:latin typeface="Baskerville Old Face" pitchFamily="18" charset="0"/>
                <a:ea typeface="ＭＳ Ｐゴシック" pitchFamily="34" charset="-128"/>
              </a:rPr>
              <a:t>aumento</a:t>
            </a:r>
            <a:r>
              <a:rPr lang="ca-ES" sz="2600" b="1" dirty="0" smtClean="0">
                <a:latin typeface="Baskerville Old Face" pitchFamily="18" charset="0"/>
                <a:ea typeface="ＭＳ Ｐゴシック" pitchFamily="34" charset="-128"/>
              </a:rPr>
              <a:t> </a:t>
            </a:r>
            <a:r>
              <a:rPr lang="ca-ES" sz="2600" b="1" dirty="0" err="1" smtClean="0">
                <a:latin typeface="Baskerville Old Face" pitchFamily="18" charset="0"/>
                <a:ea typeface="ＭＳ Ｐゴシック" pitchFamily="34" charset="-128"/>
              </a:rPr>
              <a:t>de.las</a:t>
            </a:r>
            <a:r>
              <a:rPr lang="ca-ES" sz="2600" b="1" dirty="0" smtClean="0">
                <a:latin typeface="Baskerville Old Face" pitchFamily="18" charset="0"/>
                <a:ea typeface="ＭＳ Ｐゴシック" pitchFamily="34" charset="-128"/>
              </a:rPr>
              <a:t> interacciones.</a:t>
            </a:r>
          </a:p>
          <a:p>
            <a:pPr marL="0" indent="0">
              <a:lnSpc>
                <a:spcPct val="99000"/>
              </a:lnSpc>
              <a:buFont typeface="Wingdings 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ca-ES" sz="2600" b="1" dirty="0" smtClean="0">
                <a:latin typeface="Baskerville Old Face" pitchFamily="18" charset="0"/>
                <a:ea typeface="ＭＳ Ｐゴシック" pitchFamily="34" charset="-128"/>
              </a:rPr>
              <a:t>Se </a:t>
            </a:r>
            <a:r>
              <a:rPr lang="ca-ES" sz="2600" b="1" dirty="0" err="1" smtClean="0">
                <a:latin typeface="Baskerville Old Face" pitchFamily="18" charset="0"/>
                <a:ea typeface="ＭＳ Ｐゴシック" pitchFamily="34" charset="-128"/>
              </a:rPr>
              <a:t>establece</a:t>
            </a:r>
            <a:r>
              <a:rPr lang="ca-ES" sz="2600" b="1" dirty="0" smtClean="0">
                <a:latin typeface="Baskerville Old Face" pitchFamily="18" charset="0"/>
                <a:ea typeface="ＭＳ Ｐゴシック" pitchFamily="34" charset="-128"/>
              </a:rPr>
              <a:t> el número de </a:t>
            </a:r>
            <a:r>
              <a:rPr lang="ca-ES" sz="2600" b="1" dirty="0" err="1" smtClean="0">
                <a:latin typeface="Baskerville Old Face" pitchFamily="18" charset="0"/>
                <a:ea typeface="ＭＳ Ｐゴシック" pitchFamily="34" charset="-128"/>
              </a:rPr>
              <a:t>apoyos</a:t>
            </a:r>
            <a:r>
              <a:rPr lang="ca-ES" sz="2600" b="1" dirty="0" smtClean="0">
                <a:latin typeface="Baskerville Old Face" pitchFamily="18" charset="0"/>
                <a:ea typeface="ＭＳ Ｐゴシック" pitchFamily="34" charset="-128"/>
              </a:rPr>
              <a:t> por aula a inicio de curso </a:t>
            </a:r>
            <a:r>
              <a:rPr lang="ca-ES" sz="2600" b="1" dirty="0" err="1" smtClean="0">
                <a:latin typeface="Baskerville Old Face" pitchFamily="18" charset="0"/>
                <a:ea typeface="ＭＳ Ｐゴシック" pitchFamily="34" charset="-128"/>
              </a:rPr>
              <a:t>teniendo</a:t>
            </a:r>
            <a:r>
              <a:rPr lang="ca-ES" sz="2600" b="1" dirty="0" smtClean="0">
                <a:latin typeface="Baskerville Old Face" pitchFamily="18" charset="0"/>
                <a:ea typeface="ＭＳ Ｐゴシック" pitchFamily="34" charset="-128"/>
              </a:rPr>
              <a:t> en </a:t>
            </a:r>
            <a:r>
              <a:rPr lang="ca-ES" sz="2600" b="1" dirty="0" err="1" smtClean="0">
                <a:latin typeface="Baskerville Old Face" pitchFamily="18" charset="0"/>
                <a:ea typeface="ＭＳ Ｐゴシック" pitchFamily="34" charset="-128"/>
              </a:rPr>
              <a:t>cuenta</a:t>
            </a:r>
            <a:r>
              <a:rPr lang="ca-ES" sz="2600" b="1" dirty="0" smtClean="0">
                <a:latin typeface="Baskerville Old Face" pitchFamily="18" charset="0"/>
                <a:ea typeface="ＭＳ Ｐゴシック" pitchFamily="34" charset="-128"/>
              </a:rPr>
              <a:t> las </a:t>
            </a:r>
            <a:r>
              <a:rPr lang="ca-ES" sz="2600" b="1" dirty="0" err="1" smtClean="0">
                <a:latin typeface="Baskerville Old Face" pitchFamily="18" charset="0"/>
                <a:ea typeface="ＭＳ Ｐゴシック" pitchFamily="34" charset="-128"/>
              </a:rPr>
              <a:t>necesidades</a:t>
            </a:r>
            <a:r>
              <a:rPr lang="ca-ES" sz="2600" b="1" dirty="0" smtClean="0">
                <a:latin typeface="Baskerville Old Face" pitchFamily="18" charset="0"/>
                <a:ea typeface="ＭＳ Ｐゴシック" pitchFamily="34" charset="-128"/>
              </a:rPr>
              <a:t> de cada </a:t>
            </a:r>
            <a:r>
              <a:rPr lang="ca-ES" sz="2600" b="1" dirty="0" err="1" smtClean="0">
                <a:latin typeface="Baskerville Old Face" pitchFamily="18" charset="0"/>
                <a:ea typeface="ＭＳ Ｐゴシック" pitchFamily="34" charset="-128"/>
              </a:rPr>
              <a:t>grupo</a:t>
            </a:r>
            <a:r>
              <a:rPr lang="ca-ES" sz="2600" b="1" dirty="0" smtClean="0">
                <a:latin typeface="Baskerville Old Face" pitchFamily="18" charset="0"/>
                <a:ea typeface="ＭＳ Ｐゴシック" pitchFamily="34" charset="-128"/>
              </a:rPr>
              <a:t>.</a:t>
            </a:r>
            <a:endParaRPr lang="ca-ES" sz="2600" b="1" dirty="0">
              <a:latin typeface="Baskerville Old Face" pitchFamily="18" charset="0"/>
              <a:ea typeface="ＭＳ Ｐゴシック" pitchFamily="34" charset="-128"/>
            </a:endParaRPr>
          </a:p>
          <a:p>
            <a:pPr marL="0" indent="0" eaLnBrk="1" fontAlgn="auto" hangingPunct="1">
              <a:lnSpc>
                <a:spcPct val="99000"/>
              </a:lnSpc>
              <a:spcAft>
                <a:spcPts val="0"/>
              </a:spcAft>
              <a:buFont typeface="Wingdings 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ca-ES" sz="2600" b="1" dirty="0" smtClean="0">
                <a:latin typeface="Baskerville Old Face" pitchFamily="18" charset="0"/>
                <a:ea typeface="ＭＳ Ｐゴシック" pitchFamily="34" charset="-128"/>
              </a:rPr>
              <a:t>Trabajo conjunto de </a:t>
            </a:r>
            <a:r>
              <a:rPr lang="ca-ES" sz="2600" b="1" dirty="0" err="1" smtClean="0">
                <a:latin typeface="Baskerville Old Face" pitchFamily="18" charset="0"/>
                <a:ea typeface="ＭＳ Ｐゴシック" pitchFamily="34" charset="-128"/>
              </a:rPr>
              <a:t>maestros</a:t>
            </a:r>
            <a:r>
              <a:rPr lang="ca-ES" sz="2600" b="1" dirty="0" smtClean="0">
                <a:latin typeface="Baskerville Old Face" pitchFamily="18" charset="0"/>
                <a:ea typeface="ＭＳ Ｐゴシック" pitchFamily="34" charset="-128"/>
              </a:rPr>
              <a:t> </a:t>
            </a:r>
            <a:r>
              <a:rPr lang="ca-ES" sz="2600" b="1" dirty="0" err="1" smtClean="0">
                <a:latin typeface="Baskerville Old Face" pitchFamily="18" charset="0"/>
                <a:ea typeface="ＭＳ Ｐゴシック" pitchFamily="34" charset="-128"/>
              </a:rPr>
              <a:t>dentro</a:t>
            </a:r>
            <a:r>
              <a:rPr lang="ca-ES" sz="2600" b="1" dirty="0" smtClean="0">
                <a:latin typeface="Baskerville Old Face" pitchFamily="18" charset="0"/>
                <a:ea typeface="ＭＳ Ｐゴシック" pitchFamily="34" charset="-128"/>
              </a:rPr>
              <a:t> del aula. Se </a:t>
            </a:r>
            <a:r>
              <a:rPr lang="ca-ES" sz="2600" b="1" dirty="0" err="1" smtClean="0">
                <a:latin typeface="Baskerville Old Face" pitchFamily="18" charset="0"/>
                <a:ea typeface="ＭＳ Ｐゴシック" pitchFamily="34" charset="-128"/>
              </a:rPr>
              <a:t>rompe</a:t>
            </a:r>
            <a:r>
              <a:rPr lang="ca-ES" sz="2600" b="1" dirty="0" smtClean="0">
                <a:latin typeface="Baskerville Old Face" pitchFamily="18" charset="0"/>
                <a:ea typeface="ＭＳ Ｐゴシック" pitchFamily="34" charset="-128"/>
              </a:rPr>
              <a:t> la figura del </a:t>
            </a:r>
            <a:r>
              <a:rPr lang="ca-ES" sz="2600" b="1" dirty="0" err="1" smtClean="0">
                <a:latin typeface="Baskerville Old Face" pitchFamily="18" charset="0"/>
                <a:ea typeface="ＭＳ Ｐゴシック" pitchFamily="34" charset="-128"/>
              </a:rPr>
              <a:t>experto</a:t>
            </a:r>
            <a:r>
              <a:rPr lang="ca-ES" sz="2600" b="1" dirty="0" smtClean="0">
                <a:latin typeface="Baskerville Old Face" pitchFamily="18" charset="0"/>
                <a:ea typeface="ＭＳ Ｐゴシック" pitchFamily="34" charset="-128"/>
              </a:rPr>
              <a:t> y nos </a:t>
            </a:r>
            <a:r>
              <a:rPr lang="ca-ES" sz="2600" b="1" dirty="0" err="1" smtClean="0">
                <a:latin typeface="Baskerville Old Face" pitchFamily="18" charset="0"/>
                <a:ea typeface="ＭＳ Ｐゴシック" pitchFamily="34" charset="-128"/>
              </a:rPr>
              <a:t>nutrimos</a:t>
            </a:r>
            <a:r>
              <a:rPr lang="ca-ES" sz="2600" b="1" dirty="0" smtClean="0">
                <a:latin typeface="Baskerville Old Face" pitchFamily="18" charset="0"/>
                <a:ea typeface="ＭＳ Ｐゴシック" pitchFamily="34" charset="-128"/>
              </a:rPr>
              <a:t> </a:t>
            </a:r>
            <a:r>
              <a:rPr lang="ca-ES" sz="2600" b="1" dirty="0" err="1" smtClean="0">
                <a:latin typeface="Baskerville Old Face" pitchFamily="18" charset="0"/>
                <a:ea typeface="ＭＳ Ｐゴシック" pitchFamily="34" charset="-128"/>
              </a:rPr>
              <a:t>profesionalmente</a:t>
            </a:r>
            <a:r>
              <a:rPr lang="ca-ES" sz="2600" b="1" dirty="0" smtClean="0">
                <a:latin typeface="Baskerville Old Face" pitchFamily="18" charset="0"/>
                <a:ea typeface="ＭＳ Ｐゴシック" pitchFamily="34" charset="-128"/>
              </a:rPr>
              <a:t>.</a:t>
            </a:r>
          </a:p>
          <a:p>
            <a:pPr marL="0" indent="0" eaLnBrk="1" fontAlgn="auto" hangingPunct="1">
              <a:lnSpc>
                <a:spcPct val="99000"/>
              </a:lnSpc>
              <a:spcAft>
                <a:spcPts val="0"/>
              </a:spcAft>
              <a:buFont typeface="Wingdings 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ca-ES" sz="2600" b="1" dirty="0" smtClean="0">
                <a:latin typeface="Baskerville Old Face" pitchFamily="18" charset="0"/>
                <a:ea typeface="ＭＳ Ｐゴシック" pitchFamily="34" charset="-128"/>
              </a:rPr>
              <a:t>Los </a:t>
            </a:r>
            <a:r>
              <a:rPr lang="ca-ES" sz="2600" b="1" dirty="0" err="1" smtClean="0">
                <a:latin typeface="Baskerville Old Face" pitchFamily="18" charset="0"/>
                <a:ea typeface="ＭＳ Ｐゴシック" pitchFamily="34" charset="-128"/>
              </a:rPr>
              <a:t>alumnos</a:t>
            </a:r>
            <a:r>
              <a:rPr lang="ca-ES" sz="2600" b="1" dirty="0" smtClean="0">
                <a:latin typeface="Baskerville Old Face" pitchFamily="18" charset="0"/>
                <a:ea typeface="ＭＳ Ｐゴシック" pitchFamily="34" charset="-128"/>
              </a:rPr>
              <a:t> </a:t>
            </a:r>
            <a:r>
              <a:rPr lang="ca-ES" sz="2600" b="1" dirty="0" err="1" smtClean="0">
                <a:latin typeface="Baskerville Old Face" pitchFamily="18" charset="0"/>
                <a:ea typeface="ＭＳ Ｐゴシック" pitchFamily="34" charset="-128"/>
              </a:rPr>
              <a:t>observan</a:t>
            </a:r>
            <a:r>
              <a:rPr lang="ca-ES" sz="2600" b="1" dirty="0" smtClean="0">
                <a:latin typeface="Baskerville Old Face" pitchFamily="18" charset="0"/>
                <a:ea typeface="ＭＳ Ｐゴシック" pitchFamily="34" charset="-128"/>
              </a:rPr>
              <a:t> </a:t>
            </a:r>
            <a:r>
              <a:rPr lang="ca-ES" sz="2600" b="1" dirty="0" smtClean="0">
                <a:latin typeface="Baskerville Old Face" pitchFamily="18" charset="0"/>
                <a:ea typeface="ＭＳ Ｐゴシック" pitchFamily="34" charset="-128"/>
              </a:rPr>
              <a:t>y </a:t>
            </a:r>
            <a:r>
              <a:rPr lang="ca-ES" sz="2600" b="1" dirty="0" err="1" smtClean="0">
                <a:latin typeface="Baskerville Old Face" pitchFamily="18" charset="0"/>
                <a:ea typeface="ＭＳ Ｐゴシック" pitchFamily="34" charset="-128"/>
              </a:rPr>
              <a:t>aprenden</a:t>
            </a:r>
            <a:r>
              <a:rPr lang="ca-ES" sz="2600" b="1" dirty="0" smtClean="0">
                <a:latin typeface="Baskerville Old Face" pitchFamily="18" charset="0"/>
                <a:ea typeface="ＭＳ Ｐゴシック" pitchFamily="34" charset="-128"/>
              </a:rPr>
              <a:t> de </a:t>
            </a:r>
            <a:r>
              <a:rPr lang="ca-ES" sz="2600" b="1" dirty="0" smtClean="0">
                <a:latin typeface="Baskerville Old Face" pitchFamily="18" charset="0"/>
                <a:ea typeface="ＭＳ Ｐゴシック" pitchFamily="34" charset="-128"/>
              </a:rPr>
              <a:t>las </a:t>
            </a:r>
            <a:r>
              <a:rPr lang="ca-ES" sz="2600" b="1" dirty="0" err="1" smtClean="0">
                <a:latin typeface="Baskerville Old Face" pitchFamily="18" charset="0"/>
                <a:ea typeface="ＭＳ Ｐゴシック" pitchFamily="34" charset="-128"/>
              </a:rPr>
              <a:t>intervenciones</a:t>
            </a:r>
            <a:r>
              <a:rPr lang="ca-ES" sz="2600" b="1" dirty="0" smtClean="0">
                <a:latin typeface="Baskerville Old Face" pitchFamily="18" charset="0"/>
                <a:ea typeface="ＭＳ Ｐゴシック" pitchFamily="34" charset="-128"/>
              </a:rPr>
              <a:t> de los </a:t>
            </a:r>
            <a:r>
              <a:rPr lang="ca-ES" sz="2600" b="1" dirty="0" err="1" smtClean="0">
                <a:latin typeface="Baskerville Old Face" pitchFamily="18" charset="0"/>
                <a:ea typeface="ＭＳ Ｐゴシック" pitchFamily="34" charset="-128"/>
              </a:rPr>
              <a:t>maestros</a:t>
            </a:r>
            <a:r>
              <a:rPr lang="ca-ES" sz="2600" b="1" dirty="0" smtClean="0">
                <a:latin typeface="Baskerville Old Face" pitchFamily="18" charset="0"/>
                <a:ea typeface="ＭＳ Ｐゴシック" pitchFamily="34" charset="-128"/>
              </a:rPr>
              <a:t> y </a:t>
            </a:r>
            <a:r>
              <a:rPr lang="ca-ES" sz="2600" b="1" dirty="0" err="1" smtClean="0">
                <a:latin typeface="Baskerville Old Face" pitchFamily="18" charset="0"/>
                <a:ea typeface="ＭＳ Ｐゴシック" pitchFamily="34" charset="-128"/>
              </a:rPr>
              <a:t>pasan</a:t>
            </a:r>
            <a:r>
              <a:rPr lang="ca-ES" sz="2600" b="1" dirty="0" smtClean="0">
                <a:latin typeface="Baskerville Old Face" pitchFamily="18" charset="0"/>
                <a:ea typeface="ＭＳ Ｐゴシック" pitchFamily="34" charset="-128"/>
              </a:rPr>
              <a:t> a ser una figura de </a:t>
            </a:r>
            <a:r>
              <a:rPr lang="ca-ES" sz="2600" b="1" dirty="0" err="1" smtClean="0">
                <a:latin typeface="Baskerville Old Face" pitchFamily="18" charset="0"/>
                <a:ea typeface="ＭＳ Ｐゴシック" pitchFamily="34" charset="-128"/>
              </a:rPr>
              <a:t>apoyo</a:t>
            </a:r>
            <a:r>
              <a:rPr lang="ca-ES" sz="2600" b="1" dirty="0" smtClean="0">
                <a:latin typeface="Baskerville Old Face" pitchFamily="18" charset="0"/>
                <a:ea typeface="ＭＳ Ｐゴシック" pitchFamily="34" charset="-128"/>
              </a:rPr>
              <a:t> </a:t>
            </a:r>
            <a:r>
              <a:rPr lang="ca-ES" sz="2600" b="1" dirty="0" err="1" smtClean="0">
                <a:latin typeface="Baskerville Old Face" pitchFamily="18" charset="0"/>
                <a:ea typeface="ＭＳ Ｐゴシック" pitchFamily="34" charset="-128"/>
              </a:rPr>
              <a:t>más</a:t>
            </a:r>
            <a:r>
              <a:rPr lang="ca-ES" sz="2600" b="1" dirty="0" smtClean="0">
                <a:latin typeface="Baskerville Old Face" pitchFamily="18" charset="0"/>
                <a:ea typeface="ＭＳ Ｐゴシック" pitchFamily="34" charset="-128"/>
              </a:rPr>
              <a:t>.</a:t>
            </a:r>
          </a:p>
          <a:p>
            <a:pPr marL="0" indent="0" eaLnBrk="1" fontAlgn="auto" hangingPunct="1">
              <a:lnSpc>
                <a:spcPct val="99000"/>
              </a:lnSpc>
              <a:spcAft>
                <a:spcPts val="0"/>
              </a:spcAft>
              <a:buFont typeface="Wingdings 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ca-ES" sz="2600" b="1" dirty="0" err="1" smtClean="0">
                <a:latin typeface="Baskerville Old Face" pitchFamily="18" charset="0"/>
                <a:ea typeface="ＭＳ Ｐゴシック" pitchFamily="34" charset="-128"/>
              </a:rPr>
              <a:t>Desaparición</a:t>
            </a:r>
            <a:r>
              <a:rPr lang="ca-ES" sz="2600" b="1" dirty="0" smtClean="0">
                <a:latin typeface="Baskerville Old Face" pitchFamily="18" charset="0"/>
                <a:ea typeface="ＭＳ Ｐゴシック" pitchFamily="34" charset="-128"/>
              </a:rPr>
              <a:t> de </a:t>
            </a:r>
            <a:r>
              <a:rPr lang="ca-ES" sz="2600" b="1" dirty="0" err="1" smtClean="0">
                <a:latin typeface="Baskerville Old Face" pitchFamily="18" charset="0"/>
                <a:ea typeface="ＭＳ Ｐゴシック" pitchFamily="34" charset="-128"/>
              </a:rPr>
              <a:t>etiquetas</a:t>
            </a:r>
            <a:r>
              <a:rPr lang="ca-ES" sz="2600" b="1" dirty="0" smtClean="0">
                <a:latin typeface="Baskerville Old Face" pitchFamily="18" charset="0"/>
                <a:ea typeface="ＭＳ Ｐゴシック" pitchFamily="34" charset="-128"/>
              </a:rPr>
              <a:t>.</a:t>
            </a:r>
          </a:p>
          <a:p>
            <a:pPr marL="0" indent="0" eaLnBrk="1" fontAlgn="auto" hangingPunct="1">
              <a:lnSpc>
                <a:spcPct val="99000"/>
              </a:lnSpc>
              <a:spcAft>
                <a:spcPts val="0"/>
              </a:spcAft>
              <a:buFont typeface="Wingdings 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ca-ES" sz="2600" b="1" dirty="0" smtClean="0">
                <a:latin typeface="Baskerville Old Face" pitchFamily="18" charset="0"/>
                <a:ea typeface="ＭＳ Ｐゴシック" pitchFamily="34" charset="-128"/>
              </a:rPr>
              <a:t>Genera </a:t>
            </a:r>
            <a:r>
              <a:rPr lang="ca-ES" sz="2600" b="1" dirty="0" err="1" smtClean="0">
                <a:latin typeface="Baskerville Old Face" pitchFamily="18" charset="0"/>
                <a:ea typeface="ＭＳ Ｐゴシック" pitchFamily="34" charset="-128"/>
              </a:rPr>
              <a:t>solidaridatd</a:t>
            </a:r>
            <a:r>
              <a:rPr lang="ca-ES" sz="2600" b="1" dirty="0" smtClean="0">
                <a:latin typeface="Baskerville Old Face" pitchFamily="18" charset="0"/>
                <a:ea typeface="ＭＳ Ｐゴシック" pitchFamily="34" charset="-128"/>
              </a:rPr>
              <a:t> y empatia.</a:t>
            </a:r>
          </a:p>
          <a:p>
            <a:pPr marL="0" indent="0" eaLnBrk="1" fontAlgn="auto" hangingPunct="1">
              <a:lnSpc>
                <a:spcPct val="99000"/>
              </a:lnSpc>
              <a:spcAft>
                <a:spcPts val="0"/>
              </a:spcAft>
              <a:buFont typeface="Wingdings 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ca-ES" sz="2600" b="1" dirty="0" smtClean="0">
                <a:latin typeface="Baskerville Old Face" pitchFamily="18" charset="0"/>
                <a:ea typeface="ＭＳ Ｐゴシック" pitchFamily="34" charset="-128"/>
              </a:rPr>
              <a:t>La </a:t>
            </a:r>
            <a:r>
              <a:rPr lang="ca-ES" sz="2600" b="1" dirty="0" err="1" smtClean="0">
                <a:latin typeface="Baskerville Old Face" pitchFamily="18" charset="0"/>
                <a:ea typeface="ＭＳ Ｐゴシック" pitchFamily="34" charset="-128"/>
              </a:rPr>
              <a:t>ayuda</a:t>
            </a:r>
            <a:r>
              <a:rPr lang="ca-ES" sz="2600" b="1" dirty="0" smtClean="0">
                <a:latin typeface="Baskerville Old Face" pitchFamily="18" charset="0"/>
                <a:ea typeface="ＭＳ Ｐゴシック" pitchFamily="34" charset="-128"/>
              </a:rPr>
              <a:t> entre iguales </a:t>
            </a:r>
            <a:r>
              <a:rPr lang="ca-ES" sz="2600" b="1" dirty="0" err="1" smtClean="0">
                <a:latin typeface="Baskerville Old Face" pitchFamily="18" charset="0"/>
                <a:ea typeface="ＭＳ Ｐゴシック" pitchFamily="34" charset="-128"/>
              </a:rPr>
              <a:t>aumenta</a:t>
            </a:r>
            <a:r>
              <a:rPr lang="ca-ES" sz="2600" b="1" dirty="0" smtClean="0">
                <a:latin typeface="Baskerville Old Face" pitchFamily="18" charset="0"/>
                <a:ea typeface="ＭＳ Ｐゴシック" pitchFamily="34" charset="-128"/>
              </a:rPr>
              <a:t> </a:t>
            </a:r>
            <a:r>
              <a:rPr lang="ca-ES" sz="2600" b="1" dirty="0" err="1" smtClean="0">
                <a:latin typeface="Baskerville Old Face" pitchFamily="18" charset="0"/>
                <a:ea typeface="ＭＳ Ｐゴシック" pitchFamily="34" charset="-128"/>
              </a:rPr>
              <a:t>tanto</a:t>
            </a:r>
            <a:r>
              <a:rPr lang="ca-ES" sz="2600" b="1" dirty="0" smtClean="0">
                <a:latin typeface="Baskerville Old Face" pitchFamily="18" charset="0"/>
                <a:ea typeface="ＭＳ Ｐゴシック" pitchFamily="34" charset="-128"/>
              </a:rPr>
              <a:t> el </a:t>
            </a:r>
            <a:r>
              <a:rPr lang="ca-ES" sz="2600" b="1" dirty="0" err="1" smtClean="0">
                <a:latin typeface="Baskerville Old Face" pitchFamily="18" charset="0"/>
                <a:ea typeface="ＭＳ Ｐゴシック" pitchFamily="34" charset="-128"/>
              </a:rPr>
              <a:t>aprendizaje</a:t>
            </a:r>
            <a:r>
              <a:rPr lang="ca-ES" sz="2600" b="1" dirty="0" smtClean="0">
                <a:latin typeface="Baskerville Old Face" pitchFamily="18" charset="0"/>
                <a:ea typeface="ＭＳ Ｐゴシック" pitchFamily="34" charset="-128"/>
              </a:rPr>
              <a:t> como la autoestima</a:t>
            </a:r>
            <a:r>
              <a:rPr lang="ca-ES" sz="2600" b="1" dirty="0" smtClean="0">
                <a:latin typeface="Baskerville Old Face" pitchFamily="18" charset="0"/>
                <a:ea typeface="ＭＳ Ｐゴシック" pitchFamily="34" charset="-128"/>
              </a:rPr>
              <a:t>.</a:t>
            </a:r>
            <a:endParaRPr lang="ca-ES" sz="2600" b="1" dirty="0">
              <a:latin typeface="Baskerville Old Face" pitchFamily="18" charset="0"/>
              <a:ea typeface="ＭＳ Ｐゴシック" pitchFamily="34" charset="-128"/>
            </a:endParaRPr>
          </a:p>
          <a:p>
            <a:pPr marL="0" indent="0" eaLnBrk="1" fontAlgn="auto" hangingPunct="1">
              <a:lnSpc>
                <a:spcPct val="99000"/>
              </a:lnSpc>
              <a:spcAft>
                <a:spcPts val="0"/>
              </a:spcAft>
              <a:buFont typeface="Wingdings 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ca-ES" sz="1400" dirty="0">
              <a:latin typeface="Century Gothic" pitchFamily="34" charset="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5786" y="428604"/>
            <a:ext cx="7467600" cy="1357314"/>
          </a:xfrm>
        </p:spPr>
        <p:txBody>
          <a:bodyPr>
            <a:normAutofit fontScale="90000"/>
          </a:bodyPr>
          <a:lstStyle/>
          <a:p>
            <a:pPr algn="ctr" eaLnBrk="1" fontAlgn="auto" hangingPunct="1">
              <a:spcAft>
                <a:spcPts val="0"/>
              </a:spcAft>
              <a:defRPr/>
            </a:pPr>
            <a:r>
              <a:rPr lang="ca-ES" sz="4400" b="1" dirty="0" smtClean="0">
                <a:solidFill>
                  <a:srgbClr val="FF00FF"/>
                </a:solidFill>
                <a:latin typeface="Arial Black" pitchFamily="34" charset="0"/>
                <a:ea typeface="ＭＳ Ｐゴシック" pitchFamily="34" charset="-128"/>
              </a:rPr>
              <a:t/>
            </a:r>
            <a:br>
              <a:rPr lang="ca-ES" sz="4400" b="1" dirty="0" smtClean="0">
                <a:solidFill>
                  <a:srgbClr val="FF00FF"/>
                </a:solidFill>
                <a:latin typeface="Arial Black" pitchFamily="34" charset="0"/>
                <a:ea typeface="ＭＳ Ｐゴシック" pitchFamily="34" charset="-128"/>
              </a:rPr>
            </a:br>
            <a:r>
              <a:rPr lang="ca-ES" sz="4400" b="1" dirty="0" smtClean="0">
                <a:solidFill>
                  <a:srgbClr val="FF00FF"/>
                </a:solidFill>
                <a:latin typeface="Arial Black" pitchFamily="34" charset="0"/>
                <a:ea typeface="ＭＳ Ｐゴシック" pitchFamily="34" charset="-128"/>
              </a:rPr>
              <a:t/>
            </a:r>
            <a:br>
              <a:rPr lang="ca-ES" sz="4400" b="1" dirty="0" smtClean="0">
                <a:solidFill>
                  <a:srgbClr val="FF00FF"/>
                </a:solidFill>
                <a:latin typeface="Arial Black" pitchFamily="34" charset="0"/>
                <a:ea typeface="ＭＳ Ｐゴシック" pitchFamily="34" charset="-128"/>
              </a:rPr>
            </a:br>
            <a:r>
              <a:rPr lang="ca-ES" sz="4400" b="1" dirty="0" smtClean="0">
                <a:solidFill>
                  <a:srgbClr val="FF00FF"/>
                </a:solidFill>
                <a:latin typeface="Arial Black" pitchFamily="34" charset="0"/>
                <a:ea typeface="ＭＳ Ｐゴシック" pitchFamily="34" charset="-128"/>
              </a:rPr>
              <a:t/>
            </a:r>
            <a:br>
              <a:rPr lang="ca-ES" sz="4400" b="1" dirty="0" smtClean="0">
                <a:solidFill>
                  <a:srgbClr val="FF00FF"/>
                </a:solidFill>
                <a:latin typeface="Arial Black" pitchFamily="34" charset="0"/>
                <a:ea typeface="ＭＳ Ｐゴシック" pitchFamily="34" charset="-128"/>
              </a:rPr>
            </a:br>
            <a:r>
              <a:rPr lang="ca-ES" sz="4400" b="1" dirty="0" smtClean="0">
                <a:solidFill>
                  <a:srgbClr val="FF00FF"/>
                </a:solidFill>
                <a:latin typeface="Arial Black" pitchFamily="34" charset="0"/>
                <a:ea typeface="ＭＳ Ｐゴシック" pitchFamily="34" charset="-128"/>
              </a:rPr>
              <a:t/>
            </a:r>
            <a:br>
              <a:rPr lang="ca-ES" sz="4400" b="1" dirty="0" smtClean="0">
                <a:solidFill>
                  <a:srgbClr val="FF00FF"/>
                </a:solidFill>
                <a:latin typeface="Arial Black" pitchFamily="34" charset="0"/>
                <a:ea typeface="ＭＳ Ｐゴシック" pitchFamily="34" charset="-128"/>
              </a:rPr>
            </a:br>
            <a:r>
              <a:rPr lang="ca-ES" sz="4400" b="1" dirty="0" err="1" smtClean="0">
                <a:solidFill>
                  <a:srgbClr val="FF00FF"/>
                </a:solidFill>
                <a:latin typeface="Arial Black" pitchFamily="34" charset="0"/>
                <a:ea typeface="ＭＳ Ｐゴシック" pitchFamily="34" charset="-128"/>
              </a:rPr>
              <a:t>Refuerzo</a:t>
            </a:r>
            <a:r>
              <a:rPr lang="ca-ES" sz="4400" b="1" dirty="0" smtClean="0">
                <a:solidFill>
                  <a:srgbClr val="FF00FF"/>
                </a:solidFill>
                <a:latin typeface="Arial Black" pitchFamily="34" charset="0"/>
                <a:ea typeface="ＭＳ Ｐゴシック" pitchFamily="34" charset="-128"/>
              </a:rPr>
              <a:t> </a:t>
            </a:r>
            <a:r>
              <a:rPr lang="ca-ES" sz="4400" b="1" dirty="0" err="1" smtClean="0">
                <a:solidFill>
                  <a:srgbClr val="FF00FF"/>
                </a:solidFill>
                <a:latin typeface="Arial Black" pitchFamily="34" charset="0"/>
                <a:ea typeface="ＭＳ Ｐゴシック" pitchFamily="34" charset="-128"/>
              </a:rPr>
              <a:t>dentro</a:t>
            </a:r>
            <a:r>
              <a:rPr lang="ca-ES" sz="4400" b="1" dirty="0" smtClean="0">
                <a:solidFill>
                  <a:srgbClr val="FF00FF"/>
                </a:solidFill>
                <a:latin typeface="Arial Black" pitchFamily="34" charset="0"/>
                <a:ea typeface="ＭＳ Ｐゴシック" pitchFamily="34" charset="-128"/>
              </a:rPr>
              <a:t> del aula </a:t>
            </a:r>
            <a:r>
              <a:rPr lang="ca-ES" sz="4400" b="1" dirty="0" err="1" smtClean="0">
                <a:solidFill>
                  <a:srgbClr val="FF00FF"/>
                </a:solidFill>
                <a:latin typeface="Arial Black" pitchFamily="34" charset="0"/>
                <a:ea typeface="ＭＳ Ｐゴシック" pitchFamily="34" charset="-128"/>
              </a:rPr>
              <a:t>ordinaria</a:t>
            </a:r>
            <a:r>
              <a:rPr lang="ca-ES" sz="4400" b="1" dirty="0" smtClean="0">
                <a:solidFill>
                  <a:srgbClr val="FF00FF"/>
                </a:solidFill>
                <a:latin typeface="Arial Black" pitchFamily="34" charset="0"/>
                <a:ea typeface="ＭＳ Ｐゴシック" pitchFamily="34" charset="-128"/>
              </a:rPr>
              <a:t>... ¿</a:t>
            </a:r>
            <a:r>
              <a:rPr lang="ca-ES" sz="4400" b="1" dirty="0" err="1" smtClean="0">
                <a:solidFill>
                  <a:srgbClr val="FF00FF"/>
                </a:solidFill>
                <a:latin typeface="Arial Black" pitchFamily="34" charset="0"/>
                <a:ea typeface="ＭＳ Ｐゴシック" pitchFamily="34" charset="-128"/>
              </a:rPr>
              <a:t>C</a:t>
            </a:r>
            <a:r>
              <a:rPr lang="ca-ES" sz="4400" b="1" dirty="0" err="1" smtClean="0">
                <a:solidFill>
                  <a:srgbClr val="FF00FF"/>
                </a:solidFill>
                <a:latin typeface="Arial Black" pitchFamily="34" charset="0"/>
                <a:ea typeface="ＭＳ Ｐゴシック" pitchFamily="34" charset="-128"/>
              </a:rPr>
              <a:t>ómo</a:t>
            </a:r>
            <a:r>
              <a:rPr lang="ca-ES" sz="4400" b="1" dirty="0" smtClean="0">
                <a:solidFill>
                  <a:srgbClr val="FF00FF"/>
                </a:solidFill>
                <a:latin typeface="Arial Black" pitchFamily="34" charset="0"/>
                <a:ea typeface="ＭＳ Ｐゴシック" pitchFamily="34" charset="-128"/>
              </a:rPr>
              <a:t>?</a:t>
            </a:r>
            <a:endParaRPr lang="es-ES" dirty="0">
              <a:solidFill>
                <a:schemeClr val="tx2">
                  <a:satMod val="130000"/>
                </a:schemeClr>
              </a:solidFill>
              <a:latin typeface="Arial Black" pitchFamily="34" charset="0"/>
            </a:endParaRPr>
          </a:p>
        </p:txBody>
      </p:sp>
      <p:sp>
        <p:nvSpPr>
          <p:cNvPr id="3" name="2 Marcador de contenido"/>
          <p:cNvSpPr>
            <a:spLocks noGrp="1"/>
          </p:cNvSpPr>
          <p:nvPr>
            <p:ph idx="1"/>
          </p:nvPr>
        </p:nvSpPr>
        <p:spPr>
          <a:xfrm>
            <a:off x="285720" y="1600200"/>
            <a:ext cx="8358246" cy="4873752"/>
          </a:xfrm>
        </p:spPr>
        <p:txBody>
          <a:bodyPr>
            <a:normAutofit/>
          </a:bodyPr>
          <a:lstStyle/>
          <a:p>
            <a:pPr marL="365760" indent="-283464" eaLnBrk="1" fontAlgn="auto" hangingPunct="1">
              <a:spcAft>
                <a:spcPts val="0"/>
              </a:spcAft>
              <a:buFont typeface="Wingdings 2"/>
              <a:buChar char=""/>
              <a:defRPr/>
            </a:pPr>
            <a:endParaRPr lang="es-ES" dirty="0" smtClean="0"/>
          </a:p>
          <a:p>
            <a:pPr marL="365760" indent="-283464" algn="just" eaLnBrk="1" fontAlgn="auto" hangingPunct="1">
              <a:spcAft>
                <a:spcPts val="0"/>
              </a:spcAft>
              <a:buFont typeface="Wingdings 2"/>
              <a:buChar char=""/>
              <a:defRPr/>
            </a:pPr>
            <a:r>
              <a:rPr lang="es-ES" sz="2800" b="1" dirty="0" smtClean="0">
                <a:latin typeface="Baskerville Old Face" pitchFamily="18" charset="0"/>
              </a:rPr>
              <a:t>Los maestros han de tener en cuenta la buena organización del tiempo y la coordinación previa para aprovechar al máximo </a:t>
            </a:r>
            <a:r>
              <a:rPr lang="es-ES" sz="2800" b="1" dirty="0" smtClean="0">
                <a:latin typeface="Baskerville Old Face" pitchFamily="18" charset="0"/>
              </a:rPr>
              <a:t>el apoyo.</a:t>
            </a:r>
            <a:endParaRPr lang="es-ES" sz="2800" b="1" dirty="0" smtClean="0">
              <a:latin typeface="Baskerville Old Face" pitchFamily="18" charset="0"/>
            </a:endParaRPr>
          </a:p>
          <a:p>
            <a:pPr marL="365760" indent="-283464" algn="just" eaLnBrk="1" fontAlgn="auto" hangingPunct="1">
              <a:spcAft>
                <a:spcPts val="0"/>
              </a:spcAft>
              <a:buFont typeface="Wingdings 2"/>
              <a:buChar char=""/>
              <a:defRPr/>
            </a:pPr>
            <a:r>
              <a:rPr lang="es-ES" sz="2800" b="1" dirty="0" smtClean="0">
                <a:latin typeface="Baskerville Old Face" pitchFamily="18" charset="0"/>
              </a:rPr>
              <a:t>Cuando entra la persona de apoyo, se han de priorizar las actividades cooperativas. Si </a:t>
            </a:r>
            <a:r>
              <a:rPr lang="es-ES" sz="2800" b="1" dirty="0" smtClean="0">
                <a:latin typeface="Baskerville Old Face" pitchFamily="18" charset="0"/>
              </a:rPr>
              <a:t>trabajamos de forma individual, evitaremos al máximo la clase magistral.</a:t>
            </a:r>
            <a:endParaRPr lang="es-ES" sz="2800" b="1" dirty="0" smtClean="0">
              <a:latin typeface="Baskerville Old Face" pitchFamily="18" charset="0"/>
            </a:endParaRPr>
          </a:p>
          <a:p>
            <a:pPr marL="365760" indent="-283464" algn="just" eaLnBrk="1" fontAlgn="auto" hangingPunct="1">
              <a:spcAft>
                <a:spcPts val="0"/>
              </a:spcAft>
              <a:buFont typeface="Wingdings 2"/>
              <a:buChar char=""/>
              <a:defRPr/>
            </a:pPr>
            <a:r>
              <a:rPr lang="es-ES" sz="2800" b="1" dirty="0" smtClean="0">
                <a:latin typeface="Baskerville Old Face" pitchFamily="18" charset="0"/>
              </a:rPr>
              <a:t>Hacer agrupamientos heterogéneos. </a:t>
            </a:r>
            <a:endParaRPr lang="es-ES" sz="2800" b="1" dirty="0" smtClean="0">
              <a:latin typeface="Baskerville Old Face" pitchFamily="18" charset="0"/>
            </a:endParaRPr>
          </a:p>
          <a:p>
            <a:pPr marL="365760" indent="-283464" algn="just" eaLnBrk="1" fontAlgn="auto" hangingPunct="1">
              <a:spcAft>
                <a:spcPts val="0"/>
              </a:spcAft>
              <a:buFont typeface="Wingdings 2"/>
              <a:buChar char=""/>
              <a:defRPr/>
            </a:pPr>
            <a:r>
              <a:rPr lang="es-ES" sz="2800" b="1" dirty="0" smtClean="0">
                <a:latin typeface="Baskerville Old Face" pitchFamily="18" charset="0"/>
              </a:rPr>
              <a:t>Los maestros comparten las mismas tareas dentro del aula.</a:t>
            </a:r>
            <a:endParaRPr lang="es-ES" sz="2800" b="1" dirty="0">
              <a:latin typeface="Baskerville Old Face"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571480"/>
            <a:ext cx="7467600" cy="1143000"/>
          </a:xfrm>
        </p:spPr>
        <p:txBody>
          <a:bodyPr>
            <a:noAutofit/>
          </a:bodyPr>
          <a:lstStyle/>
          <a:p>
            <a:pPr algn="ctr"/>
            <a:r>
              <a:rPr lang="ca-ES" sz="4000" b="1" dirty="0" err="1" smtClean="0">
                <a:solidFill>
                  <a:srgbClr val="FF00FF"/>
                </a:solidFill>
                <a:latin typeface="Arial Black" pitchFamily="34" charset="0"/>
                <a:ea typeface="ＭＳ Ｐゴシック" pitchFamily="34" charset="-128"/>
              </a:rPr>
              <a:t>Refuerzo</a:t>
            </a:r>
            <a:r>
              <a:rPr lang="ca-ES" sz="4000" b="1" dirty="0" smtClean="0">
                <a:solidFill>
                  <a:srgbClr val="FF00FF"/>
                </a:solidFill>
                <a:latin typeface="Arial Black" pitchFamily="34" charset="0"/>
                <a:ea typeface="ＭＳ Ｐゴシック" pitchFamily="34" charset="-128"/>
              </a:rPr>
              <a:t> </a:t>
            </a:r>
            <a:r>
              <a:rPr lang="ca-ES" sz="4000" b="1" dirty="0" err="1" smtClean="0">
                <a:solidFill>
                  <a:srgbClr val="FF00FF"/>
                </a:solidFill>
                <a:latin typeface="Arial Black" pitchFamily="34" charset="0"/>
                <a:ea typeface="ＭＳ Ｐゴシック" pitchFamily="34" charset="-128"/>
              </a:rPr>
              <a:t>dentro</a:t>
            </a:r>
            <a:r>
              <a:rPr lang="ca-ES" sz="4000" b="1" dirty="0" smtClean="0">
                <a:solidFill>
                  <a:srgbClr val="FF00FF"/>
                </a:solidFill>
                <a:latin typeface="Arial Black" pitchFamily="34" charset="0"/>
                <a:ea typeface="ＭＳ Ｐゴシック" pitchFamily="34" charset="-128"/>
              </a:rPr>
              <a:t> del aula </a:t>
            </a:r>
            <a:r>
              <a:rPr lang="ca-ES" sz="4000" b="1" dirty="0" err="1" smtClean="0">
                <a:solidFill>
                  <a:srgbClr val="FF00FF"/>
                </a:solidFill>
                <a:latin typeface="Arial Black" pitchFamily="34" charset="0"/>
                <a:ea typeface="ＭＳ Ｐゴシック" pitchFamily="34" charset="-128"/>
              </a:rPr>
              <a:t>ordinaria</a:t>
            </a:r>
            <a:r>
              <a:rPr lang="ca-ES" sz="4000" b="1" dirty="0" smtClean="0">
                <a:solidFill>
                  <a:srgbClr val="FF00FF"/>
                </a:solidFill>
                <a:latin typeface="Arial Black" pitchFamily="34" charset="0"/>
                <a:ea typeface="ＭＳ Ｐゴシック" pitchFamily="34" charset="-128"/>
              </a:rPr>
              <a:t>... </a:t>
            </a:r>
            <a:r>
              <a:rPr lang="ca-ES" sz="4000" b="1" dirty="0" smtClean="0">
                <a:solidFill>
                  <a:srgbClr val="FF00FF"/>
                </a:solidFill>
                <a:latin typeface="Arial Black" pitchFamily="34" charset="0"/>
                <a:ea typeface="ＭＳ Ｐゴシック" pitchFamily="34" charset="-128"/>
              </a:rPr>
              <a:t>¿</a:t>
            </a:r>
            <a:r>
              <a:rPr lang="ca-ES" sz="4000" b="1" dirty="0" err="1" smtClean="0">
                <a:solidFill>
                  <a:srgbClr val="FF00FF"/>
                </a:solidFill>
                <a:latin typeface="Arial Black" pitchFamily="34" charset="0"/>
                <a:ea typeface="ＭＳ Ｐゴシック" pitchFamily="34" charset="-128"/>
              </a:rPr>
              <a:t>Quién</a:t>
            </a:r>
            <a:r>
              <a:rPr lang="ca-ES" sz="4000" b="1" dirty="0" smtClean="0">
                <a:solidFill>
                  <a:srgbClr val="FF00FF"/>
                </a:solidFill>
                <a:latin typeface="Arial Black" pitchFamily="34" charset="0"/>
                <a:ea typeface="ＭＳ Ｐゴシック" pitchFamily="34" charset="-128"/>
              </a:rPr>
              <a:t>?</a:t>
            </a:r>
            <a:endParaRPr lang="es-ES" sz="4000" dirty="0"/>
          </a:p>
        </p:txBody>
      </p:sp>
      <p:sp>
        <p:nvSpPr>
          <p:cNvPr id="3" name="2 Marcador de contenido"/>
          <p:cNvSpPr>
            <a:spLocks noGrp="1"/>
          </p:cNvSpPr>
          <p:nvPr>
            <p:ph sz="quarter" idx="1"/>
          </p:nvPr>
        </p:nvSpPr>
        <p:spPr>
          <a:xfrm>
            <a:off x="457200" y="1785926"/>
            <a:ext cx="7467600" cy="4688026"/>
          </a:xfrm>
        </p:spPr>
        <p:txBody>
          <a:bodyPr/>
          <a:lstStyle/>
          <a:p>
            <a:r>
              <a:rPr lang="es-ES" sz="3200" b="1" dirty="0" smtClean="0">
                <a:latin typeface="Baskerville Old Face" pitchFamily="18" charset="0"/>
              </a:rPr>
              <a:t>Tutores.</a:t>
            </a:r>
          </a:p>
          <a:p>
            <a:r>
              <a:rPr lang="es-ES" sz="3200" b="1" dirty="0" smtClean="0">
                <a:latin typeface="Baskerville Old Face" pitchFamily="18" charset="0"/>
              </a:rPr>
              <a:t>Cualquier maestro; independientemente de su especialidad.</a:t>
            </a:r>
          </a:p>
          <a:p>
            <a:r>
              <a:rPr lang="es-ES" sz="3200" b="1" dirty="0" smtClean="0">
                <a:latin typeface="Baskerville Old Face" pitchFamily="18" charset="0"/>
              </a:rPr>
              <a:t>Educadoras.</a:t>
            </a:r>
          </a:p>
          <a:p>
            <a:r>
              <a:rPr lang="es-ES" sz="3200" b="1" dirty="0" smtClean="0">
                <a:latin typeface="Baskerville Old Face" pitchFamily="18" charset="0"/>
              </a:rPr>
              <a:t>Voluntarios.</a:t>
            </a:r>
          </a:p>
          <a:p>
            <a:r>
              <a:rPr lang="es-ES" sz="3200" b="1" dirty="0" smtClean="0">
                <a:latin typeface="Baskerville Old Face" pitchFamily="18" charset="0"/>
              </a:rPr>
              <a:t>Agentes externos.</a:t>
            </a:r>
          </a:p>
          <a:p>
            <a:endParaRPr lang="es-E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1524000" y="381000"/>
            <a:ext cx="6400800" cy="457200"/>
          </a:xfrm>
          <a:prstGeom prst="rect">
            <a:avLst/>
          </a:prstGeom>
          <a:solidFill>
            <a:schemeClr val="accent2"/>
          </a:solidFill>
          <a:ln w="9525">
            <a:noFill/>
            <a:miter lim="800000"/>
            <a:headEnd/>
            <a:tailEnd/>
          </a:ln>
        </p:spPr>
        <p:txBody>
          <a:bodyPr>
            <a:spAutoFit/>
          </a:bodyPr>
          <a:lstStyle/>
          <a:p>
            <a:pPr algn="ctr">
              <a:spcBef>
                <a:spcPct val="50000"/>
              </a:spcBef>
            </a:pPr>
            <a:r>
              <a:rPr lang="es-ES_tradnl" sz="2400" b="1" dirty="0" smtClean="0">
                <a:solidFill>
                  <a:srgbClr val="0000FF"/>
                </a:solidFill>
                <a:latin typeface="Verdana" pitchFamily="-1" charset="0"/>
                <a:cs typeface="Arial" charset="0"/>
              </a:rPr>
              <a:t>Apoyos </a:t>
            </a:r>
            <a:r>
              <a:rPr lang="es-ES_tradnl" sz="2400" b="1" dirty="0">
                <a:solidFill>
                  <a:srgbClr val="0000FF"/>
                </a:solidFill>
                <a:latin typeface="Verdana" pitchFamily="-1" charset="0"/>
                <a:cs typeface="Arial" charset="0"/>
              </a:rPr>
              <a:t>dentro del aula</a:t>
            </a:r>
            <a:endParaRPr lang="es-ES" sz="2400" b="1" dirty="0">
              <a:solidFill>
                <a:srgbClr val="0000FF"/>
              </a:solidFill>
              <a:latin typeface="Verdana" pitchFamily="-1" charset="0"/>
              <a:cs typeface="Arial" charset="0"/>
            </a:endParaRPr>
          </a:p>
        </p:txBody>
      </p:sp>
      <p:sp>
        <p:nvSpPr>
          <p:cNvPr id="13315" name="Text Box 6"/>
          <p:cNvSpPr txBox="1">
            <a:spLocks noChangeArrowheads="1"/>
          </p:cNvSpPr>
          <p:nvPr/>
        </p:nvSpPr>
        <p:spPr bwMode="auto">
          <a:xfrm>
            <a:off x="6019800" y="1600200"/>
            <a:ext cx="2819400" cy="4351338"/>
          </a:xfrm>
          <a:prstGeom prst="rect">
            <a:avLst/>
          </a:prstGeom>
          <a:noFill/>
          <a:ln w="9525">
            <a:noFill/>
            <a:miter lim="800000"/>
            <a:headEnd/>
            <a:tailEnd/>
          </a:ln>
        </p:spPr>
        <p:txBody>
          <a:bodyPr>
            <a:spAutoFit/>
          </a:bodyPr>
          <a:lstStyle/>
          <a:p>
            <a:pPr marL="342900" indent="-342900">
              <a:spcBef>
                <a:spcPct val="50000"/>
              </a:spcBef>
              <a:buFontTx/>
              <a:buAutoNum type="arabicPeriod"/>
            </a:pPr>
            <a:r>
              <a:rPr lang="es-ES_tradnl" dirty="0">
                <a:latin typeface="Calibri" pitchFamily="-1" charset="0"/>
                <a:cs typeface="Arial" charset="0"/>
              </a:rPr>
              <a:t>Los especialistas apoyan al aula y a todos los alumnos y alumnas</a:t>
            </a:r>
          </a:p>
          <a:p>
            <a:pPr marL="342900" indent="-342900">
              <a:spcBef>
                <a:spcPct val="50000"/>
              </a:spcBef>
              <a:buFontTx/>
              <a:buAutoNum type="arabicPeriod"/>
            </a:pPr>
            <a:r>
              <a:rPr lang="es-ES_tradnl" dirty="0">
                <a:latin typeface="Calibri" pitchFamily="-1" charset="0"/>
                <a:cs typeface="Arial" charset="0"/>
              </a:rPr>
              <a:t>Todos y todas se benefician de tener a una persona más dentro del aula</a:t>
            </a:r>
          </a:p>
          <a:p>
            <a:pPr marL="342900" indent="-342900">
              <a:spcBef>
                <a:spcPct val="50000"/>
              </a:spcBef>
              <a:buFontTx/>
              <a:buAutoNum type="arabicPeriod"/>
            </a:pPr>
            <a:r>
              <a:rPr lang="es-ES_tradnl" dirty="0">
                <a:latin typeface="Calibri" pitchFamily="-1" charset="0"/>
                <a:cs typeface="Arial" charset="0"/>
              </a:rPr>
              <a:t>Las “etiquetas” desaparecen y se potencia la inclusión real de todos y todas en el aula. </a:t>
            </a:r>
          </a:p>
          <a:p>
            <a:pPr marL="342900" indent="-342900">
              <a:spcBef>
                <a:spcPct val="50000"/>
              </a:spcBef>
              <a:buFontTx/>
              <a:buAutoNum type="arabicPeriod"/>
            </a:pPr>
            <a:endParaRPr lang="es-ES" dirty="0">
              <a:latin typeface="Calibri" pitchFamily="-1" charset="0"/>
              <a:cs typeface="Arial" charset="0"/>
            </a:endParaRPr>
          </a:p>
        </p:txBody>
      </p:sp>
      <p:pic>
        <p:nvPicPr>
          <p:cNvPr id="13316" name="Imagen 3" descr="CIMG3561.JPG"/>
          <p:cNvPicPr>
            <a:picLocks noChangeAspect="1"/>
          </p:cNvPicPr>
          <p:nvPr/>
        </p:nvPicPr>
        <p:blipFill>
          <a:blip r:embed="rId2" cstate="print"/>
          <a:srcRect/>
          <a:stretch>
            <a:fillRect/>
          </a:stretch>
        </p:blipFill>
        <p:spPr bwMode="auto">
          <a:xfrm>
            <a:off x="285720" y="1571612"/>
            <a:ext cx="5676923" cy="4257692"/>
          </a:xfrm>
          <a:prstGeom prst="rect">
            <a:avLst/>
          </a:prstGeom>
          <a:noFill/>
          <a:ln w="9525">
            <a:noFill/>
            <a:miter lim="800000"/>
            <a:headEnd/>
            <a:tailEnd/>
          </a:ln>
        </p:spPr>
      </p:pic>
      <p:sp>
        <p:nvSpPr>
          <p:cNvPr id="5" name="Anillo 4"/>
          <p:cNvSpPr>
            <a:spLocks noChangeArrowheads="1"/>
          </p:cNvSpPr>
          <p:nvPr/>
        </p:nvSpPr>
        <p:spPr bwMode="auto">
          <a:xfrm>
            <a:off x="1676400" y="2362200"/>
            <a:ext cx="584200" cy="525463"/>
          </a:xfrm>
          <a:custGeom>
            <a:avLst/>
            <a:gdLst>
              <a:gd name="T0" fmla="*/ 292100 w 584200"/>
              <a:gd name="T1" fmla="*/ 0 h 525463"/>
              <a:gd name="T2" fmla="*/ 85554 w 584200"/>
              <a:gd name="T3" fmla="*/ 76952 h 525463"/>
              <a:gd name="T4" fmla="*/ 0 w 584200"/>
              <a:gd name="T5" fmla="*/ 262732 h 525463"/>
              <a:gd name="T6" fmla="*/ 85554 w 584200"/>
              <a:gd name="T7" fmla="*/ 448511 h 525463"/>
              <a:gd name="T8" fmla="*/ 292100 w 584200"/>
              <a:gd name="T9" fmla="*/ 525463 h 525463"/>
              <a:gd name="T10" fmla="*/ 498646 w 584200"/>
              <a:gd name="T11" fmla="*/ 448511 h 525463"/>
              <a:gd name="T12" fmla="*/ 584200 w 584200"/>
              <a:gd name="T13" fmla="*/ 262732 h 525463"/>
              <a:gd name="T14" fmla="*/ 498646 w 584200"/>
              <a:gd name="T15" fmla="*/ 76952 h 525463"/>
              <a:gd name="T16" fmla="*/ 3 60000 65536"/>
              <a:gd name="T17" fmla="*/ 3 60000 65536"/>
              <a:gd name="T18" fmla="*/ 2 60000 65536"/>
              <a:gd name="T19" fmla="*/ 1 60000 65536"/>
              <a:gd name="T20" fmla="*/ 1 60000 65536"/>
              <a:gd name="T21" fmla="*/ 1 60000 65536"/>
              <a:gd name="T22" fmla="*/ 0 60000 65536"/>
              <a:gd name="T23" fmla="*/ 3 60000 65536"/>
              <a:gd name="T24" fmla="*/ 85554 w 584200"/>
              <a:gd name="T25" fmla="*/ 76952 h 525463"/>
              <a:gd name="T26" fmla="*/ 498646 w 584200"/>
              <a:gd name="T27" fmla="*/ 448511 h 5254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4200" h="525463">
                <a:moveTo>
                  <a:pt x="0" y="262732"/>
                </a:moveTo>
                <a:lnTo>
                  <a:pt x="0" y="262732"/>
                </a:lnTo>
                <a:cubicBezTo>
                  <a:pt x="0" y="117629"/>
                  <a:pt x="130777" y="0"/>
                  <a:pt x="292099" y="0"/>
                </a:cubicBezTo>
                <a:cubicBezTo>
                  <a:pt x="453422" y="0"/>
                  <a:pt x="584200" y="117629"/>
                  <a:pt x="584200" y="262732"/>
                </a:cubicBezTo>
                <a:cubicBezTo>
                  <a:pt x="584200" y="407834"/>
                  <a:pt x="453422" y="525463"/>
                  <a:pt x="292100" y="525464"/>
                </a:cubicBezTo>
                <a:cubicBezTo>
                  <a:pt x="130777" y="525464"/>
                  <a:pt x="0" y="407834"/>
                  <a:pt x="0" y="262732"/>
                </a:cubicBezTo>
                <a:close/>
                <a:moveTo>
                  <a:pt x="50276" y="262732"/>
                </a:moveTo>
                <a:lnTo>
                  <a:pt x="50276" y="262732"/>
                </a:lnTo>
                <a:cubicBezTo>
                  <a:pt x="50276" y="380067"/>
                  <a:pt x="158544" y="475186"/>
                  <a:pt x="292099" y="475187"/>
                </a:cubicBezTo>
                <a:lnTo>
                  <a:pt x="292100" y="475187"/>
                </a:lnTo>
                <a:cubicBezTo>
                  <a:pt x="425655" y="475186"/>
                  <a:pt x="533924" y="380067"/>
                  <a:pt x="533924" y="262732"/>
                </a:cubicBezTo>
                <a:cubicBezTo>
                  <a:pt x="533924" y="145396"/>
                  <a:pt x="425655" y="50277"/>
                  <a:pt x="292100" y="50277"/>
                </a:cubicBezTo>
                <a:lnTo>
                  <a:pt x="292099" y="50277"/>
                </a:lnTo>
                <a:cubicBezTo>
                  <a:pt x="158544" y="50277"/>
                  <a:pt x="50276" y="145396"/>
                  <a:pt x="50276" y="262731"/>
                </a:cubicBezTo>
                <a:close/>
              </a:path>
            </a:pathLst>
          </a:custGeom>
          <a:solidFill>
            <a:srgbClr val="FFFF00"/>
          </a:solidFill>
          <a:ln w="9525">
            <a:solidFill>
              <a:srgbClr val="4A7EBB"/>
            </a:solidFill>
            <a:miter lim="800000"/>
            <a:headEnd/>
            <a:tailEnd/>
          </a:ln>
          <a:effectLst>
            <a:outerShdw dist="23000" dir="5400000" rotWithShape="0">
              <a:srgbClr val="808080">
                <a:alpha val="34999"/>
              </a:srgbClr>
            </a:outerShdw>
          </a:effectLst>
        </p:spPr>
        <p:txBody>
          <a:bodyPr/>
          <a:lstStyle/>
          <a:p>
            <a:pPr>
              <a:defRPr/>
            </a:pPr>
            <a:endParaRPr lang="es-ES"/>
          </a:p>
        </p:txBody>
      </p:sp>
      <p:sp>
        <p:nvSpPr>
          <p:cNvPr id="7" name="Anillo 6"/>
          <p:cNvSpPr>
            <a:spLocks noChangeArrowheads="1"/>
          </p:cNvSpPr>
          <p:nvPr/>
        </p:nvSpPr>
        <p:spPr bwMode="auto">
          <a:xfrm>
            <a:off x="4267200" y="2362200"/>
            <a:ext cx="584200" cy="685800"/>
          </a:xfrm>
          <a:custGeom>
            <a:avLst/>
            <a:gdLst>
              <a:gd name="T0" fmla="*/ 292100 w 584200"/>
              <a:gd name="T1" fmla="*/ 0 h 685800"/>
              <a:gd name="T2" fmla="*/ 85554 w 584200"/>
              <a:gd name="T3" fmla="*/ 100433 h 685800"/>
              <a:gd name="T4" fmla="*/ 0 w 584200"/>
              <a:gd name="T5" fmla="*/ 342900 h 685800"/>
              <a:gd name="T6" fmla="*/ 85554 w 584200"/>
              <a:gd name="T7" fmla="*/ 585367 h 685800"/>
              <a:gd name="T8" fmla="*/ 292100 w 584200"/>
              <a:gd name="T9" fmla="*/ 685800 h 685800"/>
              <a:gd name="T10" fmla="*/ 498646 w 584200"/>
              <a:gd name="T11" fmla="*/ 585367 h 685800"/>
              <a:gd name="T12" fmla="*/ 584200 w 584200"/>
              <a:gd name="T13" fmla="*/ 342900 h 685800"/>
              <a:gd name="T14" fmla="*/ 498646 w 584200"/>
              <a:gd name="T15" fmla="*/ 100433 h 685800"/>
              <a:gd name="T16" fmla="*/ 3 60000 65536"/>
              <a:gd name="T17" fmla="*/ 3 60000 65536"/>
              <a:gd name="T18" fmla="*/ 2 60000 65536"/>
              <a:gd name="T19" fmla="*/ 1 60000 65536"/>
              <a:gd name="T20" fmla="*/ 1 60000 65536"/>
              <a:gd name="T21" fmla="*/ 1 60000 65536"/>
              <a:gd name="T22" fmla="*/ 0 60000 65536"/>
              <a:gd name="T23" fmla="*/ 3 60000 65536"/>
              <a:gd name="T24" fmla="*/ 85554 w 584200"/>
              <a:gd name="T25" fmla="*/ 100433 h 685800"/>
              <a:gd name="T26" fmla="*/ 498646 w 584200"/>
              <a:gd name="T27" fmla="*/ 585367 h 685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4200" h="685800">
                <a:moveTo>
                  <a:pt x="0" y="342900"/>
                </a:moveTo>
                <a:lnTo>
                  <a:pt x="0" y="342900"/>
                </a:lnTo>
                <a:cubicBezTo>
                  <a:pt x="0" y="153521"/>
                  <a:pt x="130777" y="0"/>
                  <a:pt x="292099" y="0"/>
                </a:cubicBezTo>
                <a:cubicBezTo>
                  <a:pt x="453422" y="0"/>
                  <a:pt x="584200" y="153521"/>
                  <a:pt x="584200" y="342900"/>
                </a:cubicBezTo>
                <a:cubicBezTo>
                  <a:pt x="584200" y="532278"/>
                  <a:pt x="453422" y="685799"/>
                  <a:pt x="292100" y="685800"/>
                </a:cubicBezTo>
                <a:cubicBezTo>
                  <a:pt x="130777" y="685800"/>
                  <a:pt x="0" y="532278"/>
                  <a:pt x="0" y="342900"/>
                </a:cubicBezTo>
                <a:close/>
                <a:moveTo>
                  <a:pt x="55896" y="342900"/>
                </a:moveTo>
                <a:lnTo>
                  <a:pt x="55896" y="342900"/>
                </a:lnTo>
                <a:cubicBezTo>
                  <a:pt x="55896" y="501407"/>
                  <a:pt x="161648" y="629903"/>
                  <a:pt x="292099" y="629904"/>
                </a:cubicBezTo>
                <a:lnTo>
                  <a:pt x="292100" y="629904"/>
                </a:lnTo>
                <a:cubicBezTo>
                  <a:pt x="422551" y="629903"/>
                  <a:pt x="528304" y="501407"/>
                  <a:pt x="528304" y="342900"/>
                </a:cubicBezTo>
                <a:cubicBezTo>
                  <a:pt x="528304" y="184392"/>
                  <a:pt x="422551" y="55896"/>
                  <a:pt x="292100" y="55896"/>
                </a:cubicBezTo>
                <a:lnTo>
                  <a:pt x="292099" y="55896"/>
                </a:lnTo>
                <a:cubicBezTo>
                  <a:pt x="161648" y="55896"/>
                  <a:pt x="55896" y="184392"/>
                  <a:pt x="55896" y="342899"/>
                </a:cubicBezTo>
                <a:close/>
              </a:path>
            </a:pathLst>
          </a:custGeom>
          <a:solidFill>
            <a:srgbClr val="FFFF00"/>
          </a:solidFill>
          <a:ln w="9525">
            <a:solidFill>
              <a:srgbClr val="4A7EBB"/>
            </a:solidFill>
            <a:miter lim="800000"/>
            <a:headEnd/>
            <a:tailEnd/>
          </a:ln>
          <a:effectLst>
            <a:outerShdw dist="23000" dir="5400000" rotWithShape="0">
              <a:srgbClr val="808080">
                <a:alpha val="34999"/>
              </a:srgbClr>
            </a:outerShdw>
          </a:effectLst>
        </p:spPr>
        <p:txBody>
          <a:bodyPr/>
          <a:lstStyle/>
          <a:p>
            <a:pPr>
              <a:defRPr/>
            </a:pPr>
            <a:endParaRPr lang="es-E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1"/>
          <p:cNvSpPr>
            <a:spLocks noGrp="1"/>
          </p:cNvSpPr>
          <p:nvPr>
            <p:ph type="title"/>
          </p:nvPr>
        </p:nvSpPr>
        <p:spPr>
          <a:xfrm>
            <a:off x="428596" y="500042"/>
            <a:ext cx="7467600" cy="1143000"/>
          </a:xfrm>
        </p:spPr>
        <p:txBody>
          <a:bodyPr/>
          <a:lstStyle/>
          <a:p>
            <a:pPr algn="ctr"/>
            <a:r>
              <a:rPr lang="es-ES_tradnl" b="1" dirty="0" smtClean="0">
                <a:ea typeface="ＭＳ Ｐゴシック" pitchFamily="-1" charset="-128"/>
              </a:rPr>
              <a:t>ESTRUCTURA </a:t>
            </a:r>
            <a:r>
              <a:rPr lang="es-ES_tradnl" b="1" dirty="0" smtClean="0">
                <a:ea typeface="ＭＳ Ｐゴシック" pitchFamily="-1" charset="-128"/>
              </a:rPr>
              <a:t>GENERAL DE APOYOS</a:t>
            </a:r>
            <a:endParaRPr lang="es-ES_tradnl" b="1" dirty="0" smtClean="0">
              <a:ea typeface="ＭＳ Ｐゴシック" pitchFamily="-1" charset="-128"/>
            </a:endParaRPr>
          </a:p>
        </p:txBody>
      </p:sp>
      <p:pic>
        <p:nvPicPr>
          <p:cNvPr id="14339" name="Marcador de contenido 3" descr="Captura de pantalla 2015-05-08 a les 19.22.51.png"/>
          <p:cNvPicPr>
            <a:picLocks noGrp="1" noChangeAspect="1"/>
          </p:cNvPicPr>
          <p:nvPr>
            <p:ph idx="1"/>
          </p:nvPr>
        </p:nvPicPr>
        <p:blipFill>
          <a:blip r:embed="rId2"/>
          <a:srcRect t="-12823" b="-12823"/>
          <a:stretch>
            <a:fillRect/>
          </a:stretch>
        </p:blipFill>
        <p:spPr>
          <a:xfrm>
            <a:off x="125413" y="1143000"/>
            <a:ext cx="8866187" cy="5715000"/>
          </a:xfrm>
        </p:spPr>
      </p:pic>
      <p:pic>
        <p:nvPicPr>
          <p:cNvPr id="14340" name="Marcador de contenido 3" descr="Mans - copia.jpg"/>
          <p:cNvPicPr>
            <a:picLocks noChangeAspect="1"/>
          </p:cNvPicPr>
          <p:nvPr/>
        </p:nvPicPr>
        <p:blipFill>
          <a:blip r:embed="rId3" cstate="print"/>
          <a:srcRect l="-51401" r="-51401"/>
          <a:stretch>
            <a:fillRect/>
          </a:stretch>
        </p:blipFill>
        <p:spPr bwMode="auto">
          <a:xfrm>
            <a:off x="7620000" y="1123950"/>
            <a:ext cx="1066800" cy="58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939784"/>
          </a:xfrm>
          <a:gradFill rotWithShape="1">
            <a:gsLst>
              <a:gs pos="0">
                <a:srgbClr val="FFE5E5"/>
              </a:gs>
              <a:gs pos="64999">
                <a:srgbClr val="FFBEBD"/>
              </a:gs>
              <a:gs pos="100000">
                <a:srgbClr val="FFA2A1"/>
              </a:gs>
            </a:gsLst>
            <a:lin ang="5400000" scaled="1"/>
          </a:gradFill>
          <a:ln cap="flat">
            <a:solidFill>
              <a:srgbClr val="BE4B48"/>
            </a:solidFill>
          </a:ln>
          <a:effectLst>
            <a:outerShdw dist="20000" dir="5400000" rotWithShape="0">
              <a:srgbClr val="000000">
                <a:alpha val="37999"/>
              </a:srgbClr>
            </a:outerShdw>
          </a:effectLst>
        </p:spPr>
        <p:txBody>
          <a:bodyPr>
            <a:normAutofit/>
          </a:bodyPr>
          <a:lstStyle/>
          <a:p>
            <a:pPr algn="ctr">
              <a:defRPr/>
            </a:pPr>
            <a:r>
              <a:rPr lang="es-ES_tradnl" sz="4000" b="1" dirty="0" smtClean="0">
                <a:solidFill>
                  <a:srgbClr val="000000"/>
                </a:solidFill>
                <a:ea typeface="ＭＳ Ｐゴシック" pitchFamily="-1" charset="-128"/>
              </a:rPr>
              <a:t>¿QUIÉNES SOMOS?</a:t>
            </a:r>
          </a:p>
        </p:txBody>
      </p:sp>
      <p:sp>
        <p:nvSpPr>
          <p:cNvPr id="3" name="Marcador de contenido 2"/>
          <p:cNvSpPr>
            <a:spLocks noGrp="1"/>
          </p:cNvSpPr>
          <p:nvPr>
            <p:ph idx="1"/>
          </p:nvPr>
        </p:nvSpPr>
        <p:spPr>
          <a:gradFill rotWithShape="1">
            <a:gsLst>
              <a:gs pos="0">
                <a:srgbClr val="E5EEFF"/>
              </a:gs>
              <a:gs pos="64999">
                <a:srgbClr val="BFD5FF"/>
              </a:gs>
              <a:gs pos="100000">
                <a:srgbClr val="A3C4FF"/>
              </a:gs>
            </a:gsLst>
            <a:lin ang="5400000" scaled="1"/>
          </a:gradFill>
          <a:ln cap="flat">
            <a:solidFill>
              <a:srgbClr val="4A7EBB"/>
            </a:solidFill>
          </a:ln>
          <a:effectLst>
            <a:outerShdw dist="20000" dir="5400000" rotWithShape="0">
              <a:srgbClr val="000000">
                <a:alpha val="37999"/>
              </a:srgbClr>
            </a:outerShdw>
          </a:effectLst>
        </p:spPr>
        <p:txBody>
          <a:bodyPr>
            <a:normAutofit/>
          </a:bodyPr>
          <a:lstStyle/>
          <a:p>
            <a:pPr>
              <a:defRPr/>
            </a:pPr>
            <a:r>
              <a:rPr lang="es-ES_tradnl" sz="3200" dirty="0" smtClean="0">
                <a:solidFill>
                  <a:srgbClr val="000000"/>
                </a:solidFill>
                <a:latin typeface="Baskerville Old Face" pitchFamily="18" charset="0"/>
                <a:ea typeface="ＭＳ Ｐゴシック" pitchFamily="-1" charset="-128"/>
              </a:rPr>
              <a:t>Centro ordinario.</a:t>
            </a:r>
          </a:p>
          <a:p>
            <a:pPr>
              <a:defRPr/>
            </a:pPr>
            <a:r>
              <a:rPr lang="es-ES_tradnl" sz="3200" dirty="0" err="1" smtClean="0">
                <a:solidFill>
                  <a:srgbClr val="000000"/>
                </a:solidFill>
                <a:latin typeface="Baskerville Old Face" pitchFamily="18" charset="0"/>
                <a:ea typeface="ＭＳ Ｐゴシック" pitchFamily="-1" charset="-128"/>
              </a:rPr>
              <a:t>Cda</a:t>
            </a:r>
            <a:r>
              <a:rPr lang="es-ES_tradnl" sz="3200" dirty="0" smtClean="0">
                <a:solidFill>
                  <a:srgbClr val="000000"/>
                </a:solidFill>
                <a:latin typeface="Baskerville Old Face" pitchFamily="18" charset="0"/>
                <a:ea typeface="ＭＳ Ｐゴシック" pitchFamily="-1" charset="-128"/>
              </a:rPr>
              <a:t> desde noviembre de 2011.</a:t>
            </a:r>
          </a:p>
          <a:p>
            <a:pPr>
              <a:defRPr/>
            </a:pPr>
            <a:r>
              <a:rPr lang="es-ES_tradnl" sz="3200" dirty="0" smtClean="0">
                <a:solidFill>
                  <a:srgbClr val="000000"/>
                </a:solidFill>
                <a:latin typeface="Baskerville Old Face" pitchFamily="18" charset="0"/>
                <a:ea typeface="ＭＳ Ｐゴシック" pitchFamily="-1" charset="-128"/>
              </a:rPr>
              <a:t>14 dictámenes de escolarización.</a:t>
            </a:r>
          </a:p>
          <a:p>
            <a:pPr>
              <a:defRPr/>
            </a:pPr>
            <a:r>
              <a:rPr lang="es-ES_tradnl" sz="3200" dirty="0" smtClean="0">
                <a:solidFill>
                  <a:srgbClr val="000000"/>
                </a:solidFill>
                <a:latin typeface="Baskerville Old Face" pitchFamily="18" charset="0"/>
                <a:ea typeface="ＭＳ Ｐゴシック" pitchFamily="-1" charset="-128"/>
              </a:rPr>
              <a:t>Aula específica de autismo (con 6 alumnos en lista)</a:t>
            </a:r>
          </a:p>
          <a:p>
            <a:pPr>
              <a:defRPr/>
            </a:pPr>
            <a:r>
              <a:rPr lang="es-ES_tradnl" sz="3200" dirty="0" smtClean="0">
                <a:solidFill>
                  <a:srgbClr val="000000"/>
                </a:solidFill>
                <a:latin typeface="Baskerville Old Face" pitchFamily="18" charset="0"/>
                <a:ea typeface="ＭＳ Ｐゴシック" pitchFamily="-1" charset="-128"/>
              </a:rPr>
              <a:t>Los alumnos con dificultades de aprendizaje han supuesto una oportunidad transformadora de la comunidad.</a:t>
            </a:r>
          </a:p>
          <a:p>
            <a:pPr>
              <a:defRPr/>
            </a:pPr>
            <a:r>
              <a:rPr lang="es-ES_tradnl" sz="3200" dirty="0" smtClean="0">
                <a:solidFill>
                  <a:srgbClr val="000000"/>
                </a:solidFill>
                <a:latin typeface="Baskerville Old Face" pitchFamily="18" charset="0"/>
                <a:ea typeface="ＭＳ Ｐゴシック" pitchFamily="-1" charset="-128"/>
              </a:rPr>
              <a:t>Somos inclusivos.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_tradnl" sz="4400" dirty="0" err="1" smtClean="0">
                <a:solidFill>
                  <a:srgbClr val="1F497D"/>
                </a:solidFill>
                <a:latin typeface="Aharoni" pitchFamily="2" charset="-79"/>
                <a:ea typeface="ＭＳ Ｐゴシック" pitchFamily="-1" charset="-128"/>
                <a:cs typeface="Aharoni" pitchFamily="2" charset="-79"/>
              </a:rPr>
              <a:t>CdA</a:t>
            </a:r>
            <a:r>
              <a:rPr lang="es-ES_tradnl" sz="4400" dirty="0" smtClean="0">
                <a:solidFill>
                  <a:srgbClr val="1F497D"/>
                </a:solidFill>
                <a:latin typeface="Aharoni" pitchFamily="2" charset="-79"/>
                <a:ea typeface="ＭＳ Ｐゴシック" pitchFamily="-1" charset="-128"/>
                <a:cs typeface="Aharoni" pitchFamily="2" charset="-79"/>
              </a:rPr>
              <a:t> </a:t>
            </a:r>
            <a:r>
              <a:rPr lang="es-ES_tradnl" sz="4400" dirty="0" err="1" smtClean="0">
                <a:solidFill>
                  <a:srgbClr val="1F497D"/>
                </a:solidFill>
                <a:latin typeface="Aharoni" pitchFamily="2" charset="-79"/>
                <a:ea typeface="ＭＳ Ｐゴシック" pitchFamily="-1" charset="-128"/>
                <a:cs typeface="Aharoni" pitchFamily="2" charset="-79"/>
              </a:rPr>
              <a:t>Mestre</a:t>
            </a:r>
            <a:r>
              <a:rPr lang="es-ES_tradnl" sz="4400" dirty="0" smtClean="0">
                <a:solidFill>
                  <a:srgbClr val="1F497D"/>
                </a:solidFill>
                <a:latin typeface="Aharoni" pitchFamily="2" charset="-79"/>
                <a:ea typeface="ＭＳ Ｐゴシック" pitchFamily="-1" charset="-128"/>
                <a:cs typeface="Aharoni" pitchFamily="2" charset="-79"/>
              </a:rPr>
              <a:t> Gaspar López</a:t>
            </a:r>
            <a:endParaRPr lang="es-ES" sz="4400" dirty="0"/>
          </a:p>
        </p:txBody>
      </p:sp>
      <p:sp>
        <p:nvSpPr>
          <p:cNvPr id="4" name="CuadroTexto 3"/>
          <p:cNvSpPr txBox="1">
            <a:spLocks noGrp="1" noChangeArrowheads="1"/>
          </p:cNvSpPr>
          <p:nvPr>
            <p:ph sz="quarter" idx="1"/>
          </p:nvPr>
        </p:nvSpPr>
        <p:spPr bwMode="auto">
          <a:xfrm>
            <a:off x="714348" y="4214818"/>
            <a:ext cx="7467600" cy="135421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dist="20000" dir="5400000" rotWithShape="0">
              <a:srgbClr val="808080">
                <a:alpha val="37999"/>
              </a:srgbClr>
            </a:outerShdw>
          </a:effectLst>
        </p:spPr>
        <p:txBody>
          <a:bodyPr wrap="square">
            <a:spAutoFit/>
          </a:bodyPr>
          <a:lstStyle/>
          <a:p>
            <a:pPr>
              <a:defRPr/>
            </a:pPr>
            <a:r>
              <a:rPr lang="es-ES_tradnl" dirty="0">
                <a:solidFill>
                  <a:schemeClr val="tx2"/>
                </a:solidFill>
                <a:latin typeface="Calibri" pitchFamily="-1" charset="0"/>
              </a:rPr>
              <a:t>@</a:t>
            </a:r>
            <a:r>
              <a:rPr lang="es-ES_tradnl" dirty="0" err="1">
                <a:solidFill>
                  <a:schemeClr val="tx2"/>
                </a:solidFill>
                <a:latin typeface="Calibri" pitchFamily="-1" charset="0"/>
              </a:rPr>
              <a:t>mestrebenidorm</a:t>
            </a:r>
            <a:endParaRPr lang="es-ES_tradnl" dirty="0">
              <a:solidFill>
                <a:schemeClr val="tx2"/>
              </a:solidFill>
              <a:latin typeface="Calibri" pitchFamily="-1" charset="0"/>
            </a:endParaRPr>
          </a:p>
          <a:p>
            <a:pPr>
              <a:defRPr/>
            </a:pPr>
            <a:r>
              <a:rPr lang="es-ES_tradnl" dirty="0">
                <a:solidFill>
                  <a:schemeClr val="tx2"/>
                </a:solidFill>
                <a:latin typeface="Calibri" pitchFamily="-1" charset="0"/>
              </a:rPr>
              <a:t>@</a:t>
            </a:r>
            <a:r>
              <a:rPr lang="es-ES_tradnl" dirty="0" err="1">
                <a:solidFill>
                  <a:schemeClr val="tx2"/>
                </a:solidFill>
                <a:latin typeface="Calibri" pitchFamily="-1" charset="0"/>
              </a:rPr>
              <a:t>seminarbenidorm</a:t>
            </a:r>
            <a:endParaRPr lang="es-ES_tradnl" dirty="0">
              <a:solidFill>
                <a:schemeClr val="tx2"/>
              </a:solidFill>
              <a:latin typeface="Calibri" pitchFamily="-1" charset="0"/>
            </a:endParaRPr>
          </a:p>
          <a:p>
            <a:pPr>
              <a:defRPr/>
            </a:pPr>
            <a:r>
              <a:rPr lang="es-ES_tradnl" dirty="0" err="1">
                <a:solidFill>
                  <a:schemeClr val="tx2"/>
                </a:solidFill>
                <a:latin typeface="Calibri" pitchFamily="-1" charset="0"/>
              </a:rPr>
              <a:t>Facebook</a:t>
            </a:r>
            <a:r>
              <a:rPr lang="es-ES_tradnl" dirty="0">
                <a:solidFill>
                  <a:schemeClr val="tx2"/>
                </a:solidFill>
                <a:latin typeface="Calibri" pitchFamily="-1" charset="0"/>
              </a:rPr>
              <a:t>:  MESTRE GASPAR LÓPEZ</a:t>
            </a:r>
          </a:p>
        </p:txBody>
      </p:sp>
      <p:sp>
        <p:nvSpPr>
          <p:cNvPr id="5" name="4 Rectángulo"/>
          <p:cNvSpPr/>
          <p:nvPr/>
        </p:nvSpPr>
        <p:spPr>
          <a:xfrm>
            <a:off x="642910" y="1857364"/>
            <a:ext cx="7358114" cy="2462213"/>
          </a:xfrm>
          <a:prstGeom prst="rect">
            <a:avLst/>
          </a:prstGeom>
        </p:spPr>
        <p:txBody>
          <a:bodyPr wrap="square">
            <a:spAutoFit/>
          </a:bodyPr>
          <a:lstStyle/>
          <a:p>
            <a:endParaRPr lang="es-ES_tradnl" b="1" dirty="0"/>
          </a:p>
          <a:p>
            <a:endParaRPr lang="es-ES_tradnl" dirty="0" smtClean="0"/>
          </a:p>
          <a:p>
            <a:endParaRPr lang="es-ES_tradnl" dirty="0"/>
          </a:p>
          <a:p>
            <a:r>
              <a:rPr lang="es-ES_tradnl" sz="2800" dirty="0" smtClean="0"/>
              <a:t>“</a:t>
            </a:r>
            <a:r>
              <a:rPr lang="es-ES_tradnl" sz="2800" dirty="0" err="1" smtClean="0"/>
              <a:t>Fem</a:t>
            </a:r>
            <a:r>
              <a:rPr lang="es-ES_tradnl" sz="2800" dirty="0" smtClean="0"/>
              <a:t> </a:t>
            </a:r>
            <a:r>
              <a:rPr lang="es-ES_tradnl" sz="2800" dirty="0" err="1" smtClean="0"/>
              <a:t>camí</a:t>
            </a:r>
            <a:r>
              <a:rPr lang="es-ES_tradnl" sz="2800" dirty="0" smtClean="0"/>
              <a:t> </a:t>
            </a:r>
            <a:r>
              <a:rPr lang="es-ES_tradnl" sz="2800" dirty="0" err="1" smtClean="0"/>
              <a:t>cap</a:t>
            </a:r>
            <a:r>
              <a:rPr lang="es-ES_tradnl" sz="2800" dirty="0" smtClean="0"/>
              <a:t> a la </a:t>
            </a:r>
            <a:r>
              <a:rPr lang="es-ES_tradnl" sz="2800" dirty="0" err="1" smtClean="0"/>
              <a:t>inclusió</a:t>
            </a:r>
            <a:r>
              <a:rPr lang="es-ES_tradnl" sz="2800" dirty="0" smtClean="0"/>
              <a:t>”</a:t>
            </a:r>
            <a:r>
              <a:rPr lang="es-ES_tradnl" sz="2800" b="1" dirty="0" smtClean="0">
                <a:hlinkClick r:id="rId2"/>
              </a:rPr>
              <a:t> </a:t>
            </a:r>
          </a:p>
          <a:p>
            <a:endParaRPr lang="es-ES_tradnl" b="1" dirty="0">
              <a:hlinkClick r:id="rId2"/>
            </a:endParaRPr>
          </a:p>
          <a:p>
            <a:r>
              <a:rPr lang="es-ES_tradnl" b="1" dirty="0" smtClean="0">
                <a:hlinkClick r:id="rId2"/>
              </a:rPr>
              <a:t>https://www.youtube.com/watch?v=E5xa1EDDY6g</a:t>
            </a:r>
            <a:endParaRPr lang="es-ES_tradnl" b="1" dirty="0" smtClean="0"/>
          </a:p>
          <a:p>
            <a:endParaRPr lang="es-ES_tradnl" dirty="0" smtClean="0"/>
          </a:p>
          <a:p>
            <a:r>
              <a:rPr lang="es-ES_tradnl" b="1" dirty="0" smtClean="0"/>
              <a:t> </a:t>
            </a:r>
            <a:endParaRPr lang="es-ES_tradnl" b="1" dirty="0"/>
          </a:p>
        </p:txBody>
      </p:sp>
      <p:pic>
        <p:nvPicPr>
          <p:cNvPr id="1026" name="Picture 2" descr="http://www.youtube.com/yt/brand/media/image/YouTube-logo-full_color.png"/>
          <p:cNvPicPr>
            <a:picLocks noChangeAspect="1" noChangeArrowheads="1"/>
          </p:cNvPicPr>
          <p:nvPr/>
        </p:nvPicPr>
        <p:blipFill>
          <a:blip r:embed="rId3"/>
          <a:srcRect/>
          <a:stretch>
            <a:fillRect/>
          </a:stretch>
        </p:blipFill>
        <p:spPr bwMode="auto">
          <a:xfrm>
            <a:off x="214282" y="1357298"/>
            <a:ext cx="2714612" cy="168917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435100" y="274638"/>
            <a:ext cx="7499350" cy="939784"/>
          </a:xfrm>
        </p:spPr>
        <p:txBody>
          <a:bodyPr>
            <a:normAutofit/>
          </a:bodyPr>
          <a:lstStyle/>
          <a:p>
            <a:pPr algn="ctr" eaLnBrk="1" fontAlgn="auto" hangingPunct="1">
              <a:spcAft>
                <a:spcPts val="0"/>
              </a:spcAft>
              <a:defRPr/>
            </a:pPr>
            <a:r>
              <a:rPr lang="es-ES" sz="4800" b="1" dirty="0" smtClean="0">
                <a:solidFill>
                  <a:schemeClr val="tx2">
                    <a:satMod val="130000"/>
                  </a:schemeClr>
                </a:solidFill>
              </a:rPr>
              <a:t>¿qué es una </a:t>
            </a:r>
            <a:r>
              <a:rPr lang="es-ES" sz="4800" b="1" dirty="0" err="1" smtClean="0">
                <a:solidFill>
                  <a:schemeClr val="tx2">
                    <a:satMod val="130000"/>
                  </a:schemeClr>
                </a:solidFill>
              </a:rPr>
              <a:t>cda</a:t>
            </a:r>
            <a:r>
              <a:rPr lang="es-ES" sz="4800" b="1" dirty="0" smtClean="0">
                <a:solidFill>
                  <a:schemeClr val="tx2">
                    <a:satMod val="130000"/>
                  </a:schemeClr>
                </a:solidFill>
              </a:rPr>
              <a:t>?</a:t>
            </a:r>
            <a:endParaRPr lang="es-ES" sz="4800" b="1" dirty="0">
              <a:solidFill>
                <a:schemeClr val="tx2">
                  <a:satMod val="130000"/>
                </a:schemeClr>
              </a:solidFill>
            </a:endParaRPr>
          </a:p>
        </p:txBody>
      </p:sp>
      <p:sp>
        <p:nvSpPr>
          <p:cNvPr id="10243" name="4 Rectángulo"/>
          <p:cNvSpPr>
            <a:spLocks noChangeArrowheads="1"/>
          </p:cNvSpPr>
          <p:nvPr/>
        </p:nvSpPr>
        <p:spPr bwMode="auto">
          <a:xfrm>
            <a:off x="214282" y="1285875"/>
            <a:ext cx="8501093" cy="7909858"/>
          </a:xfrm>
          <a:prstGeom prst="rect">
            <a:avLst/>
          </a:prstGeom>
          <a:noFill/>
          <a:ln w="9525">
            <a:noFill/>
            <a:miter lim="800000"/>
            <a:headEnd/>
            <a:tailEnd/>
          </a:ln>
        </p:spPr>
        <p:txBody>
          <a:bodyPr wrap="square">
            <a:spAutoFit/>
          </a:bodyPr>
          <a:lstStyle/>
          <a:p>
            <a:pPr algn="ctr"/>
            <a:r>
              <a:rPr lang="es-ES" sz="3200" b="1" dirty="0">
                <a:solidFill>
                  <a:srgbClr val="376092"/>
                </a:solidFill>
                <a:latin typeface="Gill Sans MT" pitchFamily="34" charset="0"/>
              </a:rPr>
              <a:t>Comunidades de Aprendizaje</a:t>
            </a:r>
            <a:r>
              <a:rPr lang="es-ES" sz="3200" dirty="0">
                <a:latin typeface="Gill Sans MT" pitchFamily="34" charset="0"/>
              </a:rPr>
              <a:t> es un proyecto basado en un conjunto de </a:t>
            </a:r>
            <a:r>
              <a:rPr lang="es-ES" sz="3200" b="1" i="1" dirty="0">
                <a:solidFill>
                  <a:srgbClr val="C00000"/>
                </a:solidFill>
                <a:latin typeface="Gill Sans MT" pitchFamily="34" charset="0"/>
              </a:rPr>
              <a:t>actuaciones educativas de éxito </a:t>
            </a:r>
            <a:r>
              <a:rPr lang="es-ES" sz="3200" dirty="0">
                <a:latin typeface="Gill Sans MT" pitchFamily="34" charset="0"/>
              </a:rPr>
              <a:t>dirigidas a la transformación social y educativa. Este modelo educativo está en consonancia con las </a:t>
            </a:r>
            <a:r>
              <a:rPr lang="es-ES" sz="3200" dirty="0">
                <a:solidFill>
                  <a:srgbClr val="C00000"/>
                </a:solidFill>
                <a:latin typeface="Gill Sans MT" pitchFamily="34" charset="0"/>
              </a:rPr>
              <a:t>teorías científicas a nivel internacional </a:t>
            </a:r>
            <a:r>
              <a:rPr lang="es-ES" sz="3200" dirty="0">
                <a:latin typeface="Gill Sans MT" pitchFamily="34" charset="0"/>
              </a:rPr>
              <a:t>que destacan dos factores claves para el aprendizaje en la actual sociedad: </a:t>
            </a:r>
            <a:r>
              <a:rPr lang="es-ES" sz="3200" dirty="0">
                <a:solidFill>
                  <a:srgbClr val="C00000"/>
                </a:solidFill>
                <a:latin typeface="Gill Sans MT" pitchFamily="34" charset="0"/>
              </a:rPr>
              <a:t>las interacciones y la participación de la comunidad</a:t>
            </a:r>
            <a:r>
              <a:rPr lang="es-ES" sz="3200" dirty="0">
                <a:latin typeface="Gill Sans MT" pitchFamily="34" charset="0"/>
              </a:rPr>
              <a:t>.</a:t>
            </a:r>
          </a:p>
          <a:p>
            <a:pPr algn="ctr"/>
            <a:endParaRPr lang="es-ES" dirty="0">
              <a:latin typeface="Gill Sans MT" pitchFamily="34" charset="0"/>
            </a:endParaRPr>
          </a:p>
          <a:p>
            <a:pPr algn="ctr"/>
            <a:endParaRPr lang="es-ES" dirty="0">
              <a:latin typeface="Gill Sans MT" pitchFamily="34" charset="0"/>
            </a:endParaRPr>
          </a:p>
          <a:p>
            <a:pPr algn="ctr"/>
            <a:endParaRPr lang="es-ES" dirty="0">
              <a:latin typeface="Gill Sans MT" pitchFamily="34" charset="0"/>
            </a:endParaRPr>
          </a:p>
          <a:p>
            <a:pPr algn="ctr"/>
            <a:endParaRPr lang="es-ES" dirty="0">
              <a:latin typeface="Gill Sans MT" pitchFamily="34" charset="0"/>
            </a:endParaRPr>
          </a:p>
          <a:p>
            <a:pPr algn="ctr"/>
            <a:endParaRPr lang="es-ES" dirty="0">
              <a:latin typeface="Gill Sans MT" pitchFamily="34" charset="0"/>
            </a:endParaRPr>
          </a:p>
          <a:p>
            <a:pPr algn="ctr"/>
            <a:endParaRPr lang="es-ES" dirty="0">
              <a:latin typeface="Gill Sans MT" pitchFamily="34" charset="0"/>
            </a:endParaRPr>
          </a:p>
          <a:p>
            <a:pPr algn="ctr"/>
            <a:endParaRPr lang="es-ES" dirty="0">
              <a:latin typeface="Gill Sans MT" pitchFamily="34" charset="0"/>
            </a:endParaRPr>
          </a:p>
          <a:p>
            <a:pPr algn="ctr"/>
            <a:endParaRPr lang="es-ES" dirty="0">
              <a:latin typeface="Gill Sans MT" pitchFamily="34" charset="0"/>
            </a:endParaRPr>
          </a:p>
          <a:p>
            <a:pPr algn="ctr"/>
            <a:endParaRPr lang="es-ES" dirty="0">
              <a:latin typeface="Gill Sans MT" pitchFamily="34" charset="0"/>
            </a:endParaRPr>
          </a:p>
          <a:p>
            <a:pPr algn="ctr"/>
            <a:endParaRPr lang="es-ES" dirty="0">
              <a:latin typeface="Gill Sans MT" pitchFamily="34" charset="0"/>
            </a:endParaRPr>
          </a:p>
          <a:p>
            <a:pPr algn="ctr"/>
            <a:endParaRPr lang="es-ES" dirty="0">
              <a:latin typeface="Gill Sans MT" pitchFamily="34" charset="0"/>
            </a:endParaRPr>
          </a:p>
          <a:p>
            <a:pPr algn="ctr"/>
            <a:endParaRPr lang="es-ES" dirty="0">
              <a:latin typeface="Gill Sans MT" pitchFamily="34" charset="0"/>
            </a:endParaRPr>
          </a:p>
          <a:p>
            <a:pPr algn="ctr"/>
            <a:endParaRPr lang="es-ES" dirty="0">
              <a:latin typeface="Gill Sans MT" pitchFamily="34" charset="0"/>
            </a:endParaRPr>
          </a:p>
          <a:p>
            <a:pPr algn="ctr"/>
            <a:endParaRPr lang="ca-ES" dirty="0">
              <a:latin typeface="Gill Sans MT"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4" descr="Enterprise Directorate-General"/>
          <p:cNvPicPr>
            <a:picLocks noChangeAspect="1" noChangeArrowheads="1"/>
          </p:cNvPicPr>
          <p:nvPr/>
        </p:nvPicPr>
        <p:blipFill>
          <a:blip r:embed="rId3"/>
          <a:srcRect l="1260" r="86299"/>
          <a:stretch>
            <a:fillRect/>
          </a:stretch>
        </p:blipFill>
        <p:spPr bwMode="auto">
          <a:xfrm>
            <a:off x="107950" y="1624013"/>
            <a:ext cx="1657350" cy="1447800"/>
          </a:xfrm>
          <a:prstGeom prst="rect">
            <a:avLst/>
          </a:prstGeom>
          <a:noFill/>
          <a:ln w="9525">
            <a:noFill/>
            <a:miter lim="800000"/>
            <a:headEnd/>
            <a:tailEnd/>
          </a:ln>
        </p:spPr>
      </p:pic>
      <p:sp>
        <p:nvSpPr>
          <p:cNvPr id="11267" name="Text Box 6"/>
          <p:cNvSpPr txBox="1">
            <a:spLocks noChangeArrowheads="1"/>
          </p:cNvSpPr>
          <p:nvPr/>
        </p:nvSpPr>
        <p:spPr bwMode="auto">
          <a:xfrm>
            <a:off x="1636713" y="1624013"/>
            <a:ext cx="4806950" cy="1311275"/>
          </a:xfrm>
          <a:prstGeom prst="rect">
            <a:avLst/>
          </a:prstGeom>
          <a:noFill/>
          <a:ln w="9525">
            <a:noFill/>
            <a:miter lim="800000"/>
            <a:headEnd/>
            <a:tailEnd/>
          </a:ln>
        </p:spPr>
        <p:txBody>
          <a:bodyPr>
            <a:spAutoFit/>
          </a:bodyPr>
          <a:lstStyle/>
          <a:p>
            <a:pPr algn="ctr"/>
            <a:r>
              <a:rPr lang="ca-ES" sz="4000" b="1">
                <a:solidFill>
                  <a:srgbClr val="333399"/>
                </a:solidFill>
                <a:latin typeface="Gill Sans MT" pitchFamily="34" charset="0"/>
              </a:rPr>
              <a:t>Programas Marco </a:t>
            </a:r>
          </a:p>
          <a:p>
            <a:pPr algn="ctr"/>
            <a:r>
              <a:rPr lang="ca-ES" sz="4000" b="1">
                <a:solidFill>
                  <a:srgbClr val="333399"/>
                </a:solidFill>
                <a:latin typeface="Gill Sans MT" pitchFamily="34" charset="0"/>
              </a:rPr>
              <a:t>De Investigación</a:t>
            </a:r>
          </a:p>
        </p:txBody>
      </p:sp>
      <p:sp>
        <p:nvSpPr>
          <p:cNvPr id="11268" name="Text Box 2"/>
          <p:cNvSpPr txBox="1">
            <a:spLocks noChangeArrowheads="1"/>
          </p:cNvSpPr>
          <p:nvPr/>
        </p:nvSpPr>
        <p:spPr bwMode="auto">
          <a:xfrm>
            <a:off x="0" y="357188"/>
            <a:ext cx="9144000" cy="646112"/>
          </a:xfrm>
          <a:prstGeom prst="rect">
            <a:avLst/>
          </a:prstGeom>
          <a:solidFill>
            <a:srgbClr val="00339A"/>
          </a:solidFill>
          <a:ln w="9525">
            <a:noFill/>
            <a:miter lim="800000"/>
            <a:headEnd/>
            <a:tailEnd/>
          </a:ln>
        </p:spPr>
        <p:txBody>
          <a:bodyPr>
            <a:spAutoFit/>
          </a:bodyPr>
          <a:lstStyle/>
          <a:p>
            <a:pPr algn="ctr">
              <a:spcBef>
                <a:spcPct val="50000"/>
              </a:spcBef>
            </a:pPr>
            <a:r>
              <a:rPr lang="en-US" sz="3600" b="1">
                <a:solidFill>
                  <a:srgbClr val="FFFFFF"/>
                </a:solidFill>
                <a:latin typeface="Gill Sans MT" pitchFamily="34" charset="0"/>
              </a:rPr>
              <a:t>Comunidad Científica Internacional</a:t>
            </a:r>
          </a:p>
        </p:txBody>
      </p:sp>
      <p:pic>
        <p:nvPicPr>
          <p:cNvPr id="11269" name="Picture 2" descr="18th-century view of Harvard"/>
          <p:cNvPicPr>
            <a:picLocks noChangeAspect="1" noChangeArrowheads="1"/>
          </p:cNvPicPr>
          <p:nvPr/>
        </p:nvPicPr>
        <p:blipFill>
          <a:blip r:embed="rId4"/>
          <a:srcRect/>
          <a:stretch>
            <a:fillRect/>
          </a:stretch>
        </p:blipFill>
        <p:spPr bwMode="auto">
          <a:xfrm>
            <a:off x="179388" y="3500438"/>
            <a:ext cx="1692275" cy="1203325"/>
          </a:xfrm>
          <a:prstGeom prst="rect">
            <a:avLst/>
          </a:prstGeom>
          <a:noFill/>
          <a:ln w="9525">
            <a:solidFill>
              <a:srgbClr val="6600FF"/>
            </a:solidFill>
            <a:miter lim="800000"/>
            <a:headEnd/>
            <a:tailEnd/>
          </a:ln>
        </p:spPr>
      </p:pic>
      <p:pic>
        <p:nvPicPr>
          <p:cNvPr id="11270" name="Picture 2"/>
          <p:cNvPicPr>
            <a:picLocks noGrp="1" noChangeAspect="1" noChangeArrowheads="1"/>
          </p:cNvPicPr>
          <p:nvPr>
            <p:ph idx="1"/>
          </p:nvPr>
        </p:nvPicPr>
        <p:blipFill>
          <a:blip r:embed="rId5"/>
          <a:srcRect/>
          <a:stretch>
            <a:fillRect/>
          </a:stretch>
        </p:blipFill>
        <p:spPr>
          <a:xfrm>
            <a:off x="4670425" y="3111500"/>
            <a:ext cx="2319338" cy="3382963"/>
          </a:xfrm>
          <a:solidFill>
            <a:srgbClr val="A50021"/>
          </a:solidFill>
          <a:ln>
            <a:solidFill>
              <a:srgbClr val="FFFFFF"/>
            </a:solidFill>
          </a:ln>
        </p:spPr>
      </p:pic>
      <p:pic>
        <p:nvPicPr>
          <p:cNvPr id="10" name="Picture 4" descr="University-of-Wisconsin-Stevens-Point-Print-C10085029"/>
          <p:cNvPicPr>
            <a:picLocks noChangeAspect="1" noChangeArrowheads="1"/>
          </p:cNvPicPr>
          <p:nvPr/>
        </p:nvPicPr>
        <p:blipFill>
          <a:blip r:embed="rId6"/>
          <a:srcRect/>
          <a:stretch>
            <a:fillRect/>
          </a:stretch>
        </p:blipFill>
        <p:spPr bwMode="auto">
          <a:xfrm>
            <a:off x="250825" y="5157788"/>
            <a:ext cx="1728788" cy="1260475"/>
          </a:xfrm>
          <a:prstGeom prst="rect">
            <a:avLst/>
          </a:prstGeom>
          <a:noFill/>
          <a:ln w="9525">
            <a:solidFill>
              <a:srgbClr val="000000"/>
            </a:solidFill>
            <a:miter lim="800000"/>
            <a:headEnd/>
            <a:tailEnd/>
          </a:ln>
        </p:spPr>
      </p:pic>
      <p:pic>
        <p:nvPicPr>
          <p:cNvPr id="11272" name="Imagen 1" descr="Captura de pantalla 2013-03-14 a la(s) 12.47.49.png"/>
          <p:cNvPicPr>
            <a:picLocks noChangeAspect="1"/>
          </p:cNvPicPr>
          <p:nvPr/>
        </p:nvPicPr>
        <p:blipFill>
          <a:blip r:embed="rId7"/>
          <a:srcRect/>
          <a:stretch>
            <a:fillRect/>
          </a:stretch>
        </p:blipFill>
        <p:spPr bwMode="auto">
          <a:xfrm>
            <a:off x="2268538" y="5229225"/>
            <a:ext cx="2232025" cy="1147763"/>
          </a:xfrm>
          <a:prstGeom prst="rect">
            <a:avLst/>
          </a:prstGeom>
          <a:noFill/>
          <a:ln w="9525">
            <a:noFill/>
            <a:miter lim="800000"/>
            <a:headEnd/>
            <a:tailEnd/>
          </a:ln>
        </p:spPr>
      </p:pic>
      <p:pic>
        <p:nvPicPr>
          <p:cNvPr id="11273" name="Imagen 4" descr="Captura de pantalla 2013-03-14 a la(s) 12.53.16.png"/>
          <p:cNvPicPr>
            <a:picLocks noChangeAspect="1"/>
          </p:cNvPicPr>
          <p:nvPr/>
        </p:nvPicPr>
        <p:blipFill>
          <a:blip r:embed="rId8"/>
          <a:srcRect/>
          <a:stretch>
            <a:fillRect/>
          </a:stretch>
        </p:blipFill>
        <p:spPr bwMode="auto">
          <a:xfrm>
            <a:off x="2268538" y="3644900"/>
            <a:ext cx="2241550" cy="1079500"/>
          </a:xfrm>
          <a:prstGeom prst="rect">
            <a:avLst/>
          </a:prstGeom>
          <a:noFill/>
          <a:ln w="9525">
            <a:noFill/>
            <a:miter lim="800000"/>
            <a:headEnd/>
            <a:tailEnd/>
          </a:ln>
        </p:spPr>
      </p:pic>
      <p:sp>
        <p:nvSpPr>
          <p:cNvPr id="11274" name="Text Box 6"/>
          <p:cNvSpPr txBox="1">
            <a:spLocks noChangeArrowheads="1"/>
          </p:cNvSpPr>
          <p:nvPr/>
        </p:nvSpPr>
        <p:spPr bwMode="auto">
          <a:xfrm>
            <a:off x="5381625" y="1628775"/>
            <a:ext cx="4806950" cy="1323975"/>
          </a:xfrm>
          <a:prstGeom prst="rect">
            <a:avLst/>
          </a:prstGeom>
          <a:noFill/>
          <a:ln w="9525">
            <a:noFill/>
            <a:miter lim="800000"/>
            <a:headEnd/>
            <a:tailEnd/>
          </a:ln>
        </p:spPr>
        <p:txBody>
          <a:bodyPr>
            <a:spAutoFit/>
          </a:bodyPr>
          <a:lstStyle/>
          <a:p>
            <a:pPr algn="ctr"/>
            <a:r>
              <a:rPr lang="ca-ES" sz="4000" b="1">
                <a:solidFill>
                  <a:srgbClr val="333399"/>
                </a:solidFill>
                <a:latin typeface="Gill Sans MT" pitchFamily="34" charset="0"/>
              </a:rPr>
              <a:t>Horizon</a:t>
            </a:r>
          </a:p>
          <a:p>
            <a:pPr algn="ctr"/>
            <a:r>
              <a:rPr lang="ca-ES" sz="4000" b="1">
                <a:solidFill>
                  <a:srgbClr val="333399"/>
                </a:solidFill>
                <a:latin typeface="Gill Sans MT" pitchFamily="34" charset="0"/>
              </a:rPr>
              <a:t>2020</a:t>
            </a:r>
          </a:p>
        </p:txBody>
      </p:sp>
      <p:pic>
        <p:nvPicPr>
          <p:cNvPr id="11275" name="Imagen 5" descr="Captura de pantalla 2013-03-14 a la(s) 12.59.53.png"/>
          <p:cNvPicPr>
            <a:picLocks noChangeAspect="1"/>
          </p:cNvPicPr>
          <p:nvPr/>
        </p:nvPicPr>
        <p:blipFill>
          <a:blip r:embed="rId9"/>
          <a:srcRect/>
          <a:stretch>
            <a:fillRect/>
          </a:stretch>
        </p:blipFill>
        <p:spPr bwMode="auto">
          <a:xfrm>
            <a:off x="6989763" y="3975100"/>
            <a:ext cx="1887537" cy="2506663"/>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descr="data:image/jpeg;base64,/9j/4AAQSkZJRgABAQAAAQABAAD/2wCEAAkGBhQSERUUEBQVFBUWFhcaFBYWFxYXFxYYFxQYFxcWGRcXHiYeGhojGhYWHzAgIycpLCwsFx4xNTAqNSYrLCkBCQoKDgwOGg8PGiklHyQsLCksLCwsLCwsLCwsLCwpLCwsKSwsLCwsLCwsLCwpLCwsLCwsLCwsLCwsLCwpLCwpLP/AABEIAPsAyQMBIgACEQEDEQH/xAAcAAACAgMBAQAAAAAAAAAAAAAABQQGAgMHAQj/xABIEAACAQIDBAUHCAgEBgMAAAABAhEAAwQSIQUxQVEGEyJhcRYyU4GRktEVFyNSk6GxsgcUQnPB0uHwMzRidCQ1Q4Ki8SVy4v/EABoBAAIDAQEAAAAAAAAAAAAAAAADAQIEBQb/xAAwEQACAQQBAwIFAwMFAAAAAAAAAQIDERIhUQQxQRMUIjJSYZEF0eEWgvEVI1Rxgf/aAAwDAQACEQMRAD8A7jRRRQAUUUUAFFFFABRRRQAUUUUAFFFFABRRRQAUUUUAFFFFABRRRQAUUUUAFFFFABRRRQAUVWjtq4N7AeoVrTpExMB1J3bhyB/iK4K/Xune7S/H8mv2lT7Fpoqt/LF36w9go+WbvMewVH9QdLxL8L9w9nU+xZKKrZ2zd+sPYK9O17umo9g5mpX6/wBM/Evwv3D2lT7Fjoqt/LN3mPYKPlm7zHsFR/UHS8S/C/cPZ1PsWSiq38s3eY9gpxsvEM9uW1MmtXSfqtHqp+nTTva+/wDIup08qauyZRRRXVEBRRRQAUUUUAFFFFABRRRQAUUUUAFFFFABRRRQBzPpBi4DKdQUHZgjtZx2s45A0l2BYQNmLZyhaYJgR5pjjukeHdTDHbStXGbtQGSJ6ty0ggjWN2m6oGDW0jBus3EHS0+pG6dOdeT6WhKnRcZU5bXD7/g7901a9tljGOYYfOSGYaEkFQTmy7h40uu9I7giBZgiQZf6zLwG6VPLdurbgtuWUQKx1kk5bbhdTO4it/lHY5n3G+Fc19JUjOX+xJq7tp9vwU7ruYYHbhuXFX6LX6rMSdCdAQOA/HdFNcbeyW8wjQcZjzuMa0u8pLHNvcb4V63SWwQNW7+w3M91Kl0ddu6oyS4s+f8Aon/0iHpC+n+Drm1m4fN03QOINZpt15hupguVEFpMHgI3+E+ut3lFY5n3G+FHlFY5n3G+FX9rV/48vw/2I/uJVna1p2Cq8k7tCJ37pHcfYeVW3Yv+EPE/jVIHSOxzb3G+FONm9N8KlsKzPMn/AKb8/Cul+jdLVp9S5ShKKxfdfdfZCOqTlCy3st9FVvy/wn1n+zf4V4f0g4Tnc+zf4V6453py4LLRVZ+cLCc7n2bUfOFhOdz7NqA9KXBZqKrPzhYTnc+zaj5wsJzufZtQHpy4LNRVZ+cLCc7n2bUfOFhOdz7NqA9OXBZqKrPzhYTnc+zaj5wsJzufZtQHpy4LNRVZ+cLCc7n2bUfOFhOdz7NqA9KXBZqKrPzhYTnc+zatmG6dYa46opuZmYKJtsBJMDXxNAenLgsVFAooFnDaKKK6RzgooooAKKKKi4BFFFWDaOxraYVWUHrUFpr2piLwYqI3CIUeuquViyVyv0U6PRllPbuW+yyC6stNvrPNzdnXlpMEisdsbC6trxtspt27gSJYsC0wDIGojXx41GauGLE8UU4PRpg7I9y0mW4tuSWhnYAgABSYgjUgCscP0bdiQzW0PWNbUMT23XeBAOneYGtGaDFiminHyGzLZAVULJdZ3LMRFt4ZmEdmN0LM1iOjjkmHt5Oq60XJYKUzZSfNmQeBHCjNE4sU0U1u9HmViGe2EW2tw3ZbJkcwp3ZpJ0iK9PRxgWz3LaKpQZyWKt1glMsKTBGskCKM0RixTRUu3sx2v9QIL58m/SZ3zy4zTS50dHVWxbZLlx77JmVmywEmDIEQQTMbudS5pAotiCKKmY7Zhtqjh0uI+YKyTEqYYEMAQdR7am4XY5Nk/wCGbjp1ltWLZ+rQnMVEZZMcTuBgUZauGLvYTUUzubAdUNwlMmW2waTD9YYCrpObQyOEVPxuwECYhpRHt3VVUDuwEg9mSvaLaQT64qM0SosrtTth/wCZsfvbf5xW3H7Ba0rNnR8jBboUkm2zbgZAB3ESJ1rVsL/M2P3tv84qb3WiLNPZ2QUUCisBvOG0UUV0jnBRRUzA7MNxWcultFKgs8xmacqgKCSdCe4CobsSlch0U4Tow/a6x7dvLd6o5i2rkAiIUyCCP6VpwOzf+LSzdE/ShHAP+qDBqmSJxZBw4XOucwuYZjEws66eE1ZL/Se3cbEBkRUuIQjqrZyUI6rPru05aUvtdHi57L21LNcFpGLZmFsmdwIG7iRMVqGw26sOXtgm2bq2ySGKAxIMZZ7pmqvF9yyyXYl7VxmHd3vhmZ3e2ypBHVxGfMTo26BFSMZtDD3P1hetIFy6l1W6tuGbMkc9RrupJgdnm4HYsqIgBd2mBJgCFBJJNTfJpwWFy5bQK6IGJYqzOuZYyqdCsGTEUNRXkE5PwNX27YN27cVyjG+r5urzO9oIoKKT5hzA8q0YvH4a8YuXGCrfuXBCNNxLhDFR9VgRGvjUDD9G3be9tWZ3S2rE/SMnnZSARE6SSK1W9hXGa2srNy21xZJ0C5pB039k1GMeSby4GOH21aCW0JKjqcRacwTk625mQ/6oAExXj7XtLaa0rFguGa2rZSAztdDmAdQO81At7Cc282ZAxtG6tsk5zbH7W7LwJiZipOO2GubsslpFs2WdnLHtXF4AAkyZ7hRaIXkTLXSBIyq5tk4WzbzlCwW5aYkgrBJBBIkA1jb2ynWXCMQ4nqxNxM6XUUQwa2q6a+b3cag+TThnFx7dsJcW3mYsQzuuZQMoOkEGTG+oNnZzve6lYz5iu/SRMmeWhM91GMQykTMLtO3bxovIuW0LhIUDUKZGg8DMeqmWD2vYsdUEdrgW+7schWFe0U0DbyJHsNLB0eY5TbuW3VluMHUtH0Ql11WZ5aa15hOjty4EKsgD27lwZiRC22ytJiB+FDxfkFkvBltrHh1tqLzXipYs2XIgkiAqwDMDUmp6beXqU+lZClg2zaVBLMJCt1hBAUgidZ0qFZ6Ns8Zbtrtsy2tW+lKjXKcugkxJjWvMP0ad1Qh7Ya4rNbtktnbISGERAOnE/wAYl42sHxEnE7UsnDrhwTFoI1t4bt3CT1oI4L2tPDvrbittWnOJIYjNet3bUqe31Y80/Vk8TS2zsFmQNmQM1tri2yTnZFmWGkcDAnWKG2E3Vlg9sstsXGtgnMEMQZjLOo0mdai0eQvLgm7T2nayYjqnLnEXEaCpXqwrFyCToTJjSluwv8zY/e2/zitu0NhtaViXtlkKi4gLZkLCRvAB9RNathf5mx+9t/nFXVrOxV3urnYxXtAorCbjhtFFFdI5wU62JtQJauWzcNks6MHyZxABDKRB4EEeHCktFVaurEp2LBidtW2UjM5P62t2XEsbaoFkkCJ03VGG0k/X+vk9X1+eYM5c07t+6lFFVxROTLZsvbli2bbZynbu9cBalrmdmyMX+qAR2Z4bqi29pWRYyNcNxeqZRae3JF3WHR47C7jEyKrtFRgic2ONhbTFtLyF+rNwJluZc4Uo0wVAJggkUwtbat9Y5F+4JZAetQXEu21WCCgXRpmO6Kq9FDgmCm0rFiuY7C3VQOWtpauXiLYUkvbuNmVQRopB014Vswe1bAFl2dg1uzctlAhOpDwc26O141WaKMEGbLIdvKbKjrXUrh+qNpV85wCobORGQg6iZ0rL5YsksQ+S51VhUuG3nK5Fi4qg7idIbu3iqzRRggzZbbm3LJvXHS8yh2tlle2XR0CBWQpB7YI37taUbP2nbtYwXVUrbDvCjeqMGUQO4Hd3UpooUEgc2yz2ttWw9sXL73BlvKz5IVesXKuVIDHv+6sU2vZRERXLZcNiLc5CJa40rA5b9fbVaoowQZssOzNqWgmHNxyrYZ3bKFLdYGYOACNAZEa1OtY21bGEv3GIZbd1ggUnOWuPADbhqeNVCvSx4ndu7qHC4KbRZF2+psp9K6FLBtm0q6swkK2cggKQRPHSsxtewLTIrlVfD5OrFqIuQJZ2HnEkEA67zuqr0UYIM2WHa207T2WXrDeMp1JdIuWlHnB7kDNy0nnSzYX+Zsfvbf5xUGp2wv8AM2P3tv8AOKlKyYXu0dkFFeCvawm44bRT/wAhcX6Me+vxo8hcX6Me+vxrfnHkwYS4EFFP/IXF+jHvp8aPIXF+jHvp8aM48hhLgQUU/wDIXF+jHvp8aPIXF+jHvp8ajOPIYS4EFFP/ACFxfox76/GjyFxfox76/GjKPIYS4EFFP/IXF+jHvr8aPIXF+jHvr8aM48hhLgQUU/8AIXF+jX31+NHkLi/Rj31+NGceScJcCCin/kLi/Rj31+NHkLi/Rj30+NGceQwlwIKKf+QuL9GPfX40eQuL9GPfX40Zx5IwlwIKKf8AkLi/Rj31+NHkLi/Rr76/GjOPIYS4EFFP/IXF+jHvr8aPIXF+jHvr8aM48hhLgQVPwt211LK4AcklWyzGtvQkaxAf+zTHyFxfox76/GvPIXF+jHvr8ahyi/JKjJeBf+tWzbuSiqzEZAo3ebuMaCA3EeduOkebCH/FWP3tv84pkOgmL+ovvrVl6MdCeocXbzBnHmqs5VJ4yd5/Coc4pPZaMJNrRbBXtFFYzYfNLYxrYMOe/U61ivSAKsXBnZgRqfNB++ar3ygx87Wi5YmCO0I3cR/6rOotdx11bQ7+UngZXaBwqdhdu3UbVj4SdfXSHZ7rubXnwP8AWm+BwpzDiJ0qrSLLZccNjust5u0G4ia0vfPM+01L2dh1RdRMjX+lL7ogkcjWSqrdi0o2Im1MZltsSxHt3zpSjD45tGJbSJ1PdvBphtdc1lxqTllY5jUfhShjmRzzXkRMTzq9P5blYvY3tYk5R2ju5nhpU7Yt8w4k7xxP98KVWD2RU/Yzdpx3D8f61Rj2tDg3SN5PtNcs2ttZrt53DNBYkandw+6r30px/VYZzxbsD/u3/wDjNcxRpNaunWnIzVX4Ln0ExLF7ksx7I4mjbW0X611VzE6wTyGntpb0IxWW8wO4r/ED+NOdmbNygs4zM5zHTdNWepNhGOUUJXxrji3tNYrtBjILNuMdo+NW2/g0uLqJqr7WwgtMCN00xTuS6bWyDbxTTOZt/wBY11HASLatJ3TvO86/xrlBEBvGuoYa99An7tfyirW2KkK+k+MIw1zU6kDeeJB/hVZsqyYd8zkF1GWWPFZA+8U56VgmyqqCSz8O4GqjirpY9rw8IED8KsyLEvCbb6tQCCxHHMY7ql2uloJ+kt6cSrGfYaQPbrQ6Ut00yblx2hi7Rw5u2nJO4DMQQx4ETpAk+qoHQLEN8pYOWbXEWt5P1xVZRo051Y+gn/M8H/ubX5hVqcMUVk9n1UKK8Fe1cD49trMGpNh4Phv/AL31HWN/9+sVm16BuBG7v9tULom3iJDAQY17+/8AqKs2wEaJIqv7JwuaJEIROvE8Inj4Vb8AAoCmkyZppx8jFb/CdeVR77HMZEGd1Z9UFllnWN50AqubR6ZJ1jhEZypjSIMGNN54cqz1IOS+EvV0tjdxVetyMwA01BHDj7K1t0mvt5mHj/7E/wBK3NjLxHaVQIE67jAkRPjzop03H5hCfBMwt0FdOESOWg9tT9kt9Ie9T+IpfhF+jDiIbhyI5+0VK2a/0q+sfcapJWbNC2iN0+wjtaVwVCJqwJIJJgCOB8PGqNhcO1xgtpWduSgk/dV2/SDfItWlG4uSf+1dPzGtnQTDBMO1yINxiJ/0rAA8M2atvTK8UYq2pETo/wBFr1pjdvhbahGEFgXJO7RZ+809a3mAglY4ipd95id2+lV7EMFlIkGDPsq9aNmmhvTSvdM2YpDlULrxIJ3jvNJdrgAdqAdYAMwSCP41OtYpjMgAnQRxqTidiC5ZjTPvDd/I91VpwbGVJKKsVG+Fy6NJ8NNB3/Cr/hbk2LcaTbX8oqq2ei7le22U74ABjumRVgS8VVVIYwoE+AjgKtkriJJsjbTu+bJ3GKiPaDDUA1rxyF3Cji3r3ya2WcOQ5Cr2ec6eEUmXe46K0VvaFsKxG6ltx6t22cD1gAUCedQbuxraW3LiTHnHw4UxTVhTpu5Wk1NWHoH/AMzwf+5tfnFI8OkAmnfQH/meD/3Fr84pwjyfVoorwV7QSfGSsZq5dHeiym2LmI3HUIDr4n4VltHoT2lNkgarKnhrqZ5RVzsKAAOQis8p60bKdKz2RLGFUqBlXKAAqiDlGuh76i3sC6N2SCp3ToQeXfTRmM/CsrglT3CfZTFG62KlO0/hFHWEaFZPfu/rUJMIsleMSanttFCrEEZtco5nhWrAyT3nTdMn8ayNNj/m7mr9QHKoeK2XmMgxHd91W1tmAbzr4U2sdGreVWIL5o3Ru5+dBqadOTehUpKPc58mGyLA3f1PxrT1pDSp1G6K6wuxMOgk21Piob+BqQLSAwtsDwWB7RoKcunflkKsuxxTbJu4y2gW0+e2WkZTDSBqukTpu9k1Y9kYfq8PbRhBCDMOROrT6yavW35XDswUZl3btNQOG+qB+vMTMAg7+BFNp2pvEVOOayRva5w8fw0peuBbrGOYBSeGpPqrPGYkKQR36cY4mPWPbXi4wEGNZ5d++nyin3Exk47Ruw+HAEjWfaamXbumnCouEOYADgNfxP41sxWixUrQXuzVYvSzCfCtpNQEJGvef7+6oW1cYbYS4v7LQR9ZSNQfWJrNVpX2jRTqW0ybtRZyncZ0I3ioNnaDAkHUjzueu41K2jczWSyHhmU+qarWHle0xMnhz8aTTjkhspYsd3MaDUDHYvOuUkkVo6wmsCKYopFHNshNZgEA0z6Aj/5TB/7i3+aodyzNMuhNqNqYP/cWvzCmpiWj6lFe14K9qSDgzYnK2tSH2iqCXMcAI1J5UrXF5jzJ+7+lMrcOCrDNm0P9K5nqWZr9XwZjHqdwNa8XtGLbwNcrDfzEVrfY9y35vbXu871jj6q1WXE9saayNfZWj1JDPRha5Wrb6xvndV52FgYZbj7wNByJqHYCTNu0q95AH4VMXF5eNRe4WdhpfOtYbOxxtuVB7JILCJgGe0o8QZ8KgvjiRwrVZxy9YskBtRviZ1A17wPvqY3Tuhckmtlvu7WAYqseM6ernWKbXWcp1PcRVcZGOoY+0fGot/DvBKsSYMCQAO/fWq7MyjcteKxSGUuAZWBBBIiO/l41Qsfgsl5ltt1iyd2py8Nf2uVSkLgZOsBfU5ozaad411+6ot+5lZiW7Wna05bgKROe7ND6cWloW38IrMMrgMCMoYa7xIjjIkU1XZlstoo3HcSOOmgqDduFir5lJ4dmcunA99bcNecTmMzx3GOFPjOMe7EVKcm9Ik27QTQDQzpP9zwrRtO5oN5GpMDcBzrY98weyNx4n4VpFoOVnUAcdZPOidaPgmnRfkWviZ47+FKOkWK7KoDrOY+A0H8fZTPH4Z1QvaXPv04jvAG/wqm38QWYljJO+rZqS0UcHF7GGyC7XFVWOXiJMct3rpjfwDDzgfHhUPYt4W1zniy7oMAHWeXH2Vb4R+zIbTdOsVnm8WaYRy7iNMLArUbHGnOKwJAJUUru3eFTF3KyjYi3Fip/QvXaeD/3Fv8AMKg32PKpvQoxtPB/7i3+cVZC2fT4ooFFMKHANu7M6lJSB2hrHcdDUPZe3Vtn6Tsnmd3qNWO9F1CjyVO/T7weBqpbc6GtbOe2S6HmdV8fjXOoOL+F9xt7bLphNpK3Gt+JsIwkgTz41zvA4C7bMrcK9wGYew6VY8PtVwoDyeehHritTpNK4yNVN6J93Bn9hvCR8KhXNkOR2iZ5qfwqThtoKx0I79aY23pNmOzuKrGAQf4rXSvNdY8QNY8Jqy4HYeHZJtnOI87MW/HcahfrwtyxiFBJkA6ASd9J9gdKL126zJhkjcXBIIG8K0mGMRTadvImo2+xKtdH7yAgZDqd8g/38a3fJd7KV7A0AnXcDP8AAU6xG1nERbDZhM5oy6aqwgzrxG/uqL8oOTDQo5AfxNWlKKCDqEHZ/RnKC7mSZ3SBE1FxewbV6dDPHU8NYMGnXWEiNYG4Sa37HsKwaBlA0jWfHX8aIuLfYrNSW7iDZ+wrY0g6c80fea3ZrCzFstHIb/CTT+7s9FVghClhBYy0CI3acP7NU1sCbd1+qzkBm37zqY8atU18qIp/F8zGuCwiv2oU/wCgCAvcRvJ7zpypdtDB9Uxb9kn2E8Kkpf4nsn2Gs793OpDHMDvB1mktq1mhii07pilLi8IFKtq9GbV45g2RuJABzeI599Ohs20Nyge2s/1ROVKUmuw1xT7nOsdb6sm0NckgGIJ3n8TVxfZbLZsx5yBQZ5RrWeM6PWLjTBDcwSDI3d1T7pKlVdpncSAPVpT5TyWvAuEbPZnZtyvaik7bIBuknzZ3c/6U5J0qJeuxoKSm0OcUaXYQV0y92oI40q6D4c/KeFYggdeke8P6UzxmJJUDSKbdArLHFqYBti5b3j/qBtSDziKfSV2IruyO3ivaBRTzKcUs3SOApnhEzDXd38aruA2h1oLqvZDEd5gDWPXTjD7RFcpUmts1U4J9yXf2DbbVQAeXClVpj15s3LLISCUbRkeBJgjd4U5t4yt64gGtUarXctOivBR22HOJByGCyMWCsRB0Yad4bwme6rJ8igbiR4MfjTJgOG6vIWtMOohFdrmafTTk7p2FOK2LntsjXCAwjgdCINL9g7PvYeUC50JJzSAZO/TiKs4Zawe+BSJ1VJ6Vh9Oi4rbuYKh4wPvrC5bHjUa/ttF4ye7WoibZLtlVMukyxgGlrY61hkKlbHvAOw+6Z9dL1wF65AW5bUGDvBJH/uKaYXCpZbtOsx6zMan2VohC2zNOaasSMSxLEAHzTwMbjyNQtm4HtNIWIA0mQRzk8oprbw2uYGSQJgDXlrWuzYKEnU5j/pEHdz7hT/BnMHwC8QD4xWltj2jqVHLT+lSyGA82e+R/CvHVo0A97/8ANRiTcpeM2M1tiMzDlrII4HWaiPbdf2lPiI/A1fr+EF1IceEawarOO2cbbQRHLkfCsdSk47Rsp1FLT7lbv37g1EH2/Cs7e1iyxdABG5p+7WmF2zVb290c6yXt6PxHB+48j31WnKz2FRa0OyGbRdOZPwFKGxH0jrnzFWgxoKT7J23dR0suJ7aqCZDLLAR3jxqw2uijFhleBmZpgknNG/hoABvrX6UWtdzN60k/iNmFsG6wVf8AuPIcTV66NYVUu2FTzQ67vHj3zSvZmxlsrC6z5xMyf75U72JajEWo+uv40+lTwizPVq5yXB0iiiilDT5ut7BxQEKt5RMwFuDX1DurdZ6P31bNlvzxOW5J8ZGtWjy+xvp//C1/LR5fY30//ha/lqfZz5KrrYrwLMPaxC77dw+Ntx/CmWEe6TBt3Ae9H+FSLPTrGFLhN7VVUjsW9JuKPq8ia2YTpTtK6AbdwsCxUHLYAzKmcjUCIUTrVPYteRn+oLgzNt+KP7jfCtFxnG61dPgjfCpC9ItpkwLmbXL2Rh2ElGeJWR5qMfVWu/0p2iiB3ugKQpH+XzEOAVOQDNBBndR7J/Ug9+vpIbWMS262y+KsT+FYfIF1v8QXW7srAewCmNnpljHNhevg3DBOS0d93KDGXgPCpC9IMc0lMSpWYUlbJJMqIPVhlEk6do7qj2T+on36+kW4fYpA0tMNSPMbgY5Vu+RmkHI8iY7LRrE6R3Cpdnb20GWf1hZIUquS1JDhiCezAHZI48fXgvTLG2cty5cS8hMRCwQRmBlVBWVMideYqPZP6iPfLg37Kw4Rj1lthI0bI2nMaDjU1ktXD27bn/UUcAxunT8dKu2Axq3rSXE811DD1iY8ah7Z6RWcNlW4S1y4Yt2kGa5cMx2V5SRqSB31eEZL4UEpRe7Co4IxoCOWlRbzAMVIed05Hy7gd8RxrZt/pfftW2NqyrFI60m4rLazaAFQQzGeMAcid9NOiO1r2Jwwu4hAjEnLEgMukMASSJM8eE8ac4yUcilxBjbjWlB6q4/PKCYrGyty6oa0CumqMpkGePwq91XunnSJ8Dg3v2lVmVkADzHacKdxB41RJzeK8lm0o9hZdwV0rAlW55Zn1cKjrsq4ylbwzjgwBBHLhVPH6ccXpNrDCd2l37+3px9nDfVq/Rz+kW/tDEXbV63aQJbzApmmc4WNWIjWnS6ecY3fgWppvQi2jsW6jEZHI4EK0H2DfS99m3T/ANK57j/Cu4UVgdFXNPrM4m/6PRcZLl1XDKQewpEgagExrrT+xssoABbfTjlJPr0rpteVpi1FWSM0ouTu2c2bDv8AUf3W+Fbtk23/AFi1KOB1iycrRv8ACrntXb9jDx1zwTuUSzHvyrJjvo2Xt6ziJ6l8xHnAgqwndIIGnfV3VKxo32vAxooFFKGnBsFikTz7QueJgfh/GpabSw4n/hZnneYgeAKx7Zq9fNZh/S3vbb/ko+azD+lve23/ACVs9WH3MaoT+xzxXBW8VGUFVgTMfSpxgU02Dte3atqHOou3mgqSIbCNbWdNZcgRVxX9GFgAgXb0MADrb4EH6nMCsPmsw/pb3tt/yVDqwasSqMlvRVNibbtqv0mVD1waESFy/q163MKI851HrqNtjFpctW8j2iVtWVI6txdzJbVWGcrEAg8auvzWYf0t722/5KPmsw/pb3tt/wAlR6kL32HpTtbRzu5cKpZKmCAxBG8EXWIIPOmww118sXbqkhSXdjkc3Ft+ZGojrIMzu3gmKuDfowsEAG7ehZjW3xMn9jmaPmwsafTX9N3aTTWdOzprrUurEFQkVRdlXzGe+5UsZguSSCFBHqO/cKU7WS4jBLtwv+1vJEmQd/gfV410L5s7Pp8Rx/aXjv8A2eNYt+i6wd92+fWnDd+zQqsU/wCAdCRP6KYvJgMP2XaUPmKW3MeXjSTFdHc20f15XxAPZBtthmeAEKQjBhlGpO4wTOtW7BbDt28Otgy6KIGbedZ1iONA6PWPRj2t8az5tNuPk1xjGyUvBX9kbCw2GRkNrEXczBnZ7ROYqSVkAQQCSdx115VYU2uI/wAO99k3I8PV94oGwbEz1YnTi3CI49wrK1sSypBFsSNRvMHTXU9wqspOTuy3wk1TNVf9JGx2xWBezbZFZntkFyQvZcMdQCdwPCrTWjGYXrFykkazIMGpjLFpoo1dWOCfNdiON3CmNP8AFud0A/Rd/wDcVcf0W9ELuDxd171yy+e0RFt2Zp6xSSQVED4ir0vR4D/rX/tO/wAKkYHZQttmD3G0iGaRvBmI36Von1EpRaKKCTuTzSnD4u+C2dCR1j6xEWxdKqBG85YPtptXkVkauNTsIre075S65ttmXrMidW4mB2UMmXIjzlhTmAWa228feuAzba2c7CCrSEDLBzbiShLaTqcu8GnEURRJXViDle1EJxWIfFKq3usC2JaQLUEAxnWd66CT2t1MdgpGJsdU6hoXrEVs2YNbl+9YPM8Kt22ejNnEkG4pzDQMpgxy5H2VhsPonh8KzPaU53gM7GWIHDkBpwFJnRUmm/DuPpyjTg7Pb1a2hwK9oop4gKKKKACiiigAooooAKKKKACiiigAooooAKKKKACiiigAooooAKKKKACiiigAooooAKKKKAP/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latin typeface="Gill Sans MT" pitchFamily="34" charset="0"/>
            </a:endParaRPr>
          </a:p>
        </p:txBody>
      </p:sp>
      <p:sp>
        <p:nvSpPr>
          <p:cNvPr id="12291" name="AutoShape 4" descr="data:image/jpeg;base64,/9j/4AAQSkZJRgABAQAAAQABAAD/2wCEAAkGBhQSERUUEBQVFBUWFhcaFBYWFxYXFxYYFxQYFxcWGRcXHiYeGhojGhYWHzAgIycpLCwsFx4xNTAqNSYrLCkBCQoKDgwOGg8PGiklHyQsLCksLCwsLCwsLCwsLCwpLCwsKSwsLCwsLCwsLCwpLCwsLCwsLCwsLCwsLCwpLCwpLP/AABEIAPsAyQMBIgACEQEDEQH/xAAcAAACAgMBAQAAAAAAAAAAAAAABQQGAgMHAQj/xABIEAACAQIDBAUHCAgEBgMAAAABAhEAAwQSIQUxQVEGEyJhcRYyU4GRktEVFyNSk6GxsgcUQnPB0uHwMzRidCQ1Q4Ki8SVy4v/EABoBAAIDAQEAAAAAAAAAAAAAAAADAQIEBQb/xAAwEQACAQQBAwIFAwMFAAAAAAAAAQIDERIhUQQxQRMUIjJSYZEF0eEWgvEVI1Rxgf/aAAwDAQACEQMRAD8A7jRRRQAUUUUAFFFFABRRRQAUUUUAFFFFABRRRQAUUUUAFFFFABRRRQAUUUUAFFFFABRRRQAUVWjtq4N7AeoVrTpExMB1J3bhyB/iK4K/Xune7S/H8mv2lT7Fpoqt/LF36w9go+WbvMewVH9QdLxL8L9w9nU+xZKKrZ2zd+sPYK9O17umo9g5mpX6/wBM/Evwv3D2lT7Fjoqt/LN3mPYKPlm7zHsFR/UHS8S/C/cPZ1PsWSiq38s3eY9gpxsvEM9uW1MmtXSfqtHqp+nTTva+/wDIup08qauyZRRRXVEBRRRQAUUUUAFFFFABRRRQAUUUUAFFFFABRRRQBzPpBi4DKdQUHZgjtZx2s45A0l2BYQNmLZyhaYJgR5pjjukeHdTDHbStXGbtQGSJ6ty0ggjWN2m6oGDW0jBus3EHS0+pG6dOdeT6WhKnRcZU5bXD7/g7901a9tljGOYYfOSGYaEkFQTmy7h40uu9I7giBZgiQZf6zLwG6VPLdurbgtuWUQKx1kk5bbhdTO4it/lHY5n3G+Fc19JUjOX+xJq7tp9vwU7ruYYHbhuXFX6LX6rMSdCdAQOA/HdFNcbeyW8wjQcZjzuMa0u8pLHNvcb4V63SWwQNW7+w3M91Kl0ddu6oyS4s+f8Aon/0iHpC+n+Drm1m4fN03QOINZpt15hupguVEFpMHgI3+E+ut3lFY5n3G+FHlFY5n3G+FX9rV/48vw/2I/uJVna1p2Cq8k7tCJ37pHcfYeVW3Yv+EPE/jVIHSOxzb3G+FONm9N8KlsKzPMn/AKb8/Cul+jdLVp9S5ShKKxfdfdfZCOqTlCy3st9FVvy/wn1n+zf4V4f0g4Tnc+zf4V6453py4LLRVZ+cLCc7n2bUfOFhOdz7NqA9KXBZqKrPzhYTnc+zaj5wsJzufZtQHpy4LNRVZ+cLCc7n2bUfOFhOdz7NqA9OXBZqKrPzhYTnc+zaj5wsJzufZtQHpy4LNRVZ+cLCc7n2bUfOFhOdz7NqA9KXBZqKrPzhYTnc+zatmG6dYa46opuZmYKJtsBJMDXxNAenLgsVFAooFnDaKKK6RzgooooAKKKKi4BFFFWDaOxraYVWUHrUFpr2piLwYqI3CIUeuquViyVyv0U6PRllPbuW+yyC6stNvrPNzdnXlpMEisdsbC6trxtspt27gSJYsC0wDIGojXx41GauGLE8UU4PRpg7I9y0mW4tuSWhnYAgABSYgjUgCscP0bdiQzW0PWNbUMT23XeBAOneYGtGaDFiminHyGzLZAVULJdZ3LMRFt4ZmEdmN0LM1iOjjkmHt5Oq60XJYKUzZSfNmQeBHCjNE4sU0U1u9HmViGe2EW2tw3ZbJkcwp3ZpJ0iK9PRxgWz3LaKpQZyWKt1glMsKTBGskCKM0RixTRUu3sx2v9QIL58m/SZ3zy4zTS50dHVWxbZLlx77JmVmywEmDIEQQTMbudS5pAotiCKKmY7Zhtqjh0uI+YKyTEqYYEMAQdR7am4XY5Nk/wCGbjp1ltWLZ+rQnMVEZZMcTuBgUZauGLvYTUUzubAdUNwlMmW2waTD9YYCrpObQyOEVPxuwECYhpRHt3VVUDuwEg9mSvaLaQT64qM0SosrtTth/wCZsfvbf5xW3H7Ba0rNnR8jBboUkm2zbgZAB3ESJ1rVsL/M2P3tv84qb3WiLNPZ2QUUCisBvOG0UUV0jnBRRUzA7MNxWcultFKgs8xmacqgKCSdCe4CobsSlch0U4Tow/a6x7dvLd6o5i2rkAiIUyCCP6VpwOzf+LSzdE/ShHAP+qDBqmSJxZBw4XOucwuYZjEws66eE1ZL/Se3cbEBkRUuIQjqrZyUI6rPru05aUvtdHi57L21LNcFpGLZmFsmdwIG7iRMVqGw26sOXtgm2bq2ySGKAxIMZZ7pmqvF9yyyXYl7VxmHd3vhmZ3e2ypBHVxGfMTo26BFSMZtDD3P1hetIFy6l1W6tuGbMkc9RrupJgdnm4HYsqIgBd2mBJgCFBJJNTfJpwWFy5bQK6IGJYqzOuZYyqdCsGTEUNRXkE5PwNX27YN27cVyjG+r5urzO9oIoKKT5hzA8q0YvH4a8YuXGCrfuXBCNNxLhDFR9VgRGvjUDD9G3be9tWZ3S2rE/SMnnZSARE6SSK1W9hXGa2srNy21xZJ0C5pB039k1GMeSby4GOH21aCW0JKjqcRacwTk625mQ/6oAExXj7XtLaa0rFguGa2rZSAztdDmAdQO81At7Cc282ZAxtG6tsk5zbH7W7LwJiZipOO2GubsslpFs2WdnLHtXF4AAkyZ7hRaIXkTLXSBIyq5tk4WzbzlCwW5aYkgrBJBBIkA1jb2ynWXCMQ4nqxNxM6XUUQwa2q6a+b3cag+TThnFx7dsJcW3mYsQzuuZQMoOkEGTG+oNnZzve6lYz5iu/SRMmeWhM91GMQykTMLtO3bxovIuW0LhIUDUKZGg8DMeqmWD2vYsdUEdrgW+7schWFe0U0DbyJHsNLB0eY5TbuW3VluMHUtH0Ql11WZ5aa15hOjty4EKsgD27lwZiRC22ytJiB+FDxfkFkvBltrHh1tqLzXipYs2XIgkiAqwDMDUmp6beXqU+lZClg2zaVBLMJCt1hBAUgidZ0qFZ6Ns8Zbtrtsy2tW+lKjXKcugkxJjWvMP0ad1Qh7Ya4rNbtktnbISGERAOnE/wAYl42sHxEnE7UsnDrhwTFoI1t4bt3CT1oI4L2tPDvrbittWnOJIYjNet3bUqe31Y80/Vk8TS2zsFmQNmQM1tri2yTnZFmWGkcDAnWKG2E3Vlg9sstsXGtgnMEMQZjLOo0mdai0eQvLgm7T2nayYjqnLnEXEaCpXqwrFyCToTJjSluwv8zY/e2/zitu0NhtaViXtlkKi4gLZkLCRvAB9RNathf5mx+9t/nFXVrOxV3urnYxXtAorCbjhtFFFdI5wU62JtQJauWzcNks6MHyZxABDKRB4EEeHCktFVaurEp2LBidtW2UjM5P62t2XEsbaoFkkCJ03VGG0k/X+vk9X1+eYM5c07t+6lFFVxROTLZsvbli2bbZynbu9cBalrmdmyMX+qAR2Z4bqi29pWRYyNcNxeqZRae3JF3WHR47C7jEyKrtFRgic2ONhbTFtLyF+rNwJluZc4Uo0wVAJggkUwtbat9Y5F+4JZAetQXEu21WCCgXRpmO6Kq9FDgmCm0rFiuY7C3VQOWtpauXiLYUkvbuNmVQRopB014Vswe1bAFl2dg1uzctlAhOpDwc26O141WaKMEGbLIdvKbKjrXUrh+qNpV85wCobORGQg6iZ0rL5YsksQ+S51VhUuG3nK5Fi4qg7idIbu3iqzRRggzZbbm3LJvXHS8yh2tlle2XR0CBWQpB7YI37taUbP2nbtYwXVUrbDvCjeqMGUQO4Hd3UpooUEgc2yz2ttWw9sXL73BlvKz5IVesXKuVIDHv+6sU2vZRERXLZcNiLc5CJa40rA5b9fbVaoowQZssOzNqWgmHNxyrYZ3bKFLdYGYOACNAZEa1OtY21bGEv3GIZbd1ggUnOWuPADbhqeNVCvSx4ndu7qHC4KbRZF2+psp9K6FLBtm0q6swkK2cggKQRPHSsxtewLTIrlVfD5OrFqIuQJZ2HnEkEA67zuqr0UYIM2WHa207T2WXrDeMp1JdIuWlHnB7kDNy0nnSzYX+Zsfvbf5xUGp2wv8AM2P3tv8AOKlKyYXu0dkFFeCvawm44bRT/wAhcX6Me+vxo8hcX6Me+vxrfnHkwYS4EFFP/IXF+jHvp8aPIXF+jHvp8aM48hhLgQUU/wDIXF+jHvp8aPIXF+jHvp8ajOPIYS4EFFP/ACFxfox76/GjyFxfox76/GjKPIYS4EFFP/IXF+jHvr8aPIXF+jHvr8aM48hhLgQUU/8AIXF+jX31+NHkLi/Rj31+NGceScJcCCin/kLi/Rj31+NHkLi/Rj30+NGceQwlwIKKf+QuL9GPfX40eQuL9GPfX40Zx5IwlwIKKf8AkLi/Rj31+NHkLi/Rr76/GjOPIYS4EFFP/IXF+jHvr8aPIXF+jHvr8aM48hhLgQVPwt211LK4AcklWyzGtvQkaxAf+zTHyFxfox76/GvPIXF+jHvr8ahyi/JKjJeBf+tWzbuSiqzEZAo3ebuMaCA3EeduOkebCH/FWP3tv84pkOgmL+ovvrVl6MdCeocXbzBnHmqs5VJ4yd5/Coc4pPZaMJNrRbBXtFFYzYfNLYxrYMOe/U61ivSAKsXBnZgRqfNB++ar3ygx87Wi5YmCO0I3cR/6rOotdx11bQ7+UngZXaBwqdhdu3UbVj4SdfXSHZ7rubXnwP8AWm+BwpzDiJ0qrSLLZccNjust5u0G4ia0vfPM+01L2dh1RdRMjX+lL7ogkcjWSqrdi0o2Im1MZltsSxHt3zpSjD45tGJbSJ1PdvBphtdc1lxqTllY5jUfhShjmRzzXkRMTzq9P5blYvY3tYk5R2ju5nhpU7Yt8w4k7xxP98KVWD2RU/Yzdpx3D8f61Rj2tDg3SN5PtNcs2ttZrt53DNBYkandw+6r30px/VYZzxbsD/u3/wDjNcxRpNaunWnIzVX4Ln0ExLF7ksx7I4mjbW0X611VzE6wTyGntpb0IxWW8wO4r/ED+NOdmbNygs4zM5zHTdNWepNhGOUUJXxrji3tNYrtBjILNuMdo+NW2/g0uLqJqr7WwgtMCN00xTuS6bWyDbxTTOZt/wBY11HASLatJ3TvO86/xrlBEBvGuoYa99An7tfyirW2KkK+k+MIw1zU6kDeeJB/hVZsqyYd8zkF1GWWPFZA+8U56VgmyqqCSz8O4GqjirpY9rw8IED8KsyLEvCbb6tQCCxHHMY7ql2uloJ+kt6cSrGfYaQPbrQ6Ut00yblx2hi7Rw5u2nJO4DMQQx4ETpAk+qoHQLEN8pYOWbXEWt5P1xVZRo051Y+gn/M8H/ubX5hVqcMUVk9n1UKK8Fe1cD49trMGpNh4Phv/AL31HWN/9+sVm16BuBG7v9tULom3iJDAQY17+/8AqKs2wEaJIqv7JwuaJEIROvE8Inj4Vb8AAoCmkyZppx8jFb/CdeVR77HMZEGd1Z9UFllnWN50AqubR6ZJ1jhEZypjSIMGNN54cqz1IOS+EvV0tjdxVetyMwA01BHDj7K1t0mvt5mHj/7E/wBK3NjLxHaVQIE67jAkRPjzop03H5hCfBMwt0FdOESOWg9tT9kt9Ie9T+IpfhF+jDiIbhyI5+0VK2a/0q+sfcapJWbNC2iN0+wjtaVwVCJqwJIJJgCOB8PGqNhcO1xgtpWduSgk/dV2/SDfItWlG4uSf+1dPzGtnQTDBMO1yINxiJ/0rAA8M2atvTK8UYq2pETo/wBFr1pjdvhbahGEFgXJO7RZ+809a3mAglY4ipd95id2+lV7EMFlIkGDPsq9aNmmhvTSvdM2YpDlULrxIJ3jvNJdrgAdqAdYAMwSCP41OtYpjMgAnQRxqTidiC5ZjTPvDd/I91VpwbGVJKKsVG+Fy6NJ8NNB3/Cr/hbk2LcaTbX8oqq2ei7le22U74ABjumRVgS8VVVIYwoE+AjgKtkriJJsjbTu+bJ3GKiPaDDUA1rxyF3Cji3r3ya2WcOQ5Cr2ec6eEUmXe46K0VvaFsKxG6ltx6t22cD1gAUCedQbuxraW3LiTHnHw4UxTVhTpu5Wk1NWHoH/AMzwf+5tfnFI8OkAmnfQH/meD/3Fr84pwjyfVoorwV7QSfGSsZq5dHeiym2LmI3HUIDr4n4VltHoT2lNkgarKnhrqZ5RVzsKAAOQis8p60bKdKz2RLGFUqBlXKAAqiDlGuh76i3sC6N2SCp3ToQeXfTRmM/CsrglT3CfZTFG62KlO0/hFHWEaFZPfu/rUJMIsleMSanttFCrEEZtco5nhWrAyT3nTdMn8ayNNj/m7mr9QHKoeK2XmMgxHd91W1tmAbzr4U2sdGreVWIL5o3Ru5+dBqadOTehUpKPc58mGyLA3f1PxrT1pDSp1G6K6wuxMOgk21Piob+BqQLSAwtsDwWB7RoKcunflkKsuxxTbJu4y2gW0+e2WkZTDSBqukTpu9k1Y9kYfq8PbRhBCDMOROrT6yavW35XDswUZl3btNQOG+qB+vMTMAg7+BFNp2pvEVOOayRva5w8fw0peuBbrGOYBSeGpPqrPGYkKQR36cY4mPWPbXi4wEGNZ5d++nyin3Exk47Ruw+HAEjWfaamXbumnCouEOYADgNfxP41sxWixUrQXuzVYvSzCfCtpNQEJGvef7+6oW1cYbYS4v7LQR9ZSNQfWJrNVpX2jRTqW0ybtRZyncZ0I3ioNnaDAkHUjzueu41K2jczWSyHhmU+qarWHle0xMnhz8aTTjkhspYsd3MaDUDHYvOuUkkVo6wmsCKYopFHNshNZgEA0z6Aj/5TB/7i3+aodyzNMuhNqNqYP/cWvzCmpiWj6lFe14K9qSDgzYnK2tSH2iqCXMcAI1J5UrXF5jzJ+7+lMrcOCrDNm0P9K5nqWZr9XwZjHqdwNa8XtGLbwNcrDfzEVrfY9y35vbXu871jj6q1WXE9saayNfZWj1JDPRha5Wrb6xvndV52FgYZbj7wNByJqHYCTNu0q95AH4VMXF5eNRe4WdhpfOtYbOxxtuVB7JILCJgGe0o8QZ8KgvjiRwrVZxy9YskBtRviZ1A17wPvqY3Tuhckmtlvu7WAYqseM6ernWKbXWcp1PcRVcZGOoY+0fGot/DvBKsSYMCQAO/fWq7MyjcteKxSGUuAZWBBBIiO/l41Qsfgsl5ltt1iyd2py8Nf2uVSkLgZOsBfU5ozaad411+6ot+5lZiW7Wna05bgKROe7ND6cWloW38IrMMrgMCMoYa7xIjjIkU1XZlstoo3HcSOOmgqDduFir5lJ4dmcunA99bcNecTmMzx3GOFPjOMe7EVKcm9Ik27QTQDQzpP9zwrRtO5oN5GpMDcBzrY98weyNx4n4VpFoOVnUAcdZPOidaPgmnRfkWviZ47+FKOkWK7KoDrOY+A0H8fZTPH4Z1QvaXPv04jvAG/wqm38QWYljJO+rZqS0UcHF7GGyC7XFVWOXiJMct3rpjfwDDzgfHhUPYt4W1zniy7oMAHWeXH2Vb4R+zIbTdOsVnm8WaYRy7iNMLArUbHGnOKwJAJUUru3eFTF3KyjYi3Fip/QvXaeD/3Fv8AMKg32PKpvQoxtPB/7i3+cVZC2fT4ooFFMKHANu7M6lJSB2hrHcdDUPZe3Vtn6Tsnmd3qNWO9F1CjyVO/T7weBqpbc6GtbOe2S6HmdV8fjXOoOL+F9xt7bLphNpK3Gt+JsIwkgTz41zvA4C7bMrcK9wGYew6VY8PtVwoDyeehHritTpNK4yNVN6J93Bn9hvCR8KhXNkOR2iZ5qfwqThtoKx0I79aY23pNmOzuKrGAQf4rXSvNdY8QNY8Jqy4HYeHZJtnOI87MW/HcahfrwtyxiFBJkA6ASd9J9gdKL126zJhkjcXBIIG8K0mGMRTadvImo2+xKtdH7yAgZDqd8g/38a3fJd7KV7A0AnXcDP8AAU6xG1nERbDZhM5oy6aqwgzrxG/uqL8oOTDQo5AfxNWlKKCDqEHZ/RnKC7mSZ3SBE1FxewbV6dDPHU8NYMGnXWEiNYG4Sa37HsKwaBlA0jWfHX8aIuLfYrNSW7iDZ+wrY0g6c80fea3ZrCzFstHIb/CTT+7s9FVghClhBYy0CI3acP7NU1sCbd1+qzkBm37zqY8atU18qIp/F8zGuCwiv2oU/wCgCAvcRvJ7zpypdtDB9Uxb9kn2E8Kkpf4nsn2Gs793OpDHMDvB1mktq1mhii07pilLi8IFKtq9GbV45g2RuJABzeI599Ohs20Nyge2s/1ROVKUmuw1xT7nOsdb6sm0NckgGIJ3n8TVxfZbLZsx5yBQZ5RrWeM6PWLjTBDcwSDI3d1T7pKlVdpncSAPVpT5TyWvAuEbPZnZtyvaik7bIBuknzZ3c/6U5J0qJeuxoKSm0OcUaXYQV0y92oI40q6D4c/KeFYggdeke8P6UzxmJJUDSKbdArLHFqYBti5b3j/qBtSDziKfSV2IruyO3ivaBRTzKcUs3SOApnhEzDXd38aruA2h1oLqvZDEd5gDWPXTjD7RFcpUmts1U4J9yXf2DbbVQAeXClVpj15s3LLISCUbRkeBJgjd4U5t4yt64gGtUarXctOivBR22HOJByGCyMWCsRB0Yad4bwme6rJ8igbiR4MfjTJgOG6vIWtMOohFdrmafTTk7p2FOK2LntsjXCAwjgdCINL9g7PvYeUC50JJzSAZO/TiKs4Zawe+BSJ1VJ6Vh9Oi4rbuYKh4wPvrC5bHjUa/ttF4ye7WoibZLtlVMukyxgGlrY61hkKlbHvAOw+6Z9dL1wF65AW5bUGDvBJH/uKaYXCpZbtOsx6zMan2VohC2zNOaasSMSxLEAHzTwMbjyNQtm4HtNIWIA0mQRzk8oprbw2uYGSQJgDXlrWuzYKEnU5j/pEHdz7hT/BnMHwC8QD4xWltj2jqVHLT+lSyGA82e+R/CvHVo0A97/8ANRiTcpeM2M1tiMzDlrII4HWaiPbdf2lPiI/A1fr+EF1IceEawarOO2cbbQRHLkfCsdSk47Rsp1FLT7lbv37g1EH2/Cs7e1iyxdABG5p+7WmF2zVb290c6yXt6PxHB+48j31WnKz2FRa0OyGbRdOZPwFKGxH0jrnzFWgxoKT7J23dR0suJ7aqCZDLLAR3jxqw2uijFhleBmZpgknNG/hoABvrX6UWtdzN60k/iNmFsG6wVf8AuPIcTV66NYVUu2FTzQ67vHj3zSvZmxlsrC6z5xMyf75U72JajEWo+uv40+lTwizPVq5yXB0iiiilDT5ut7BxQEKt5RMwFuDX1DurdZ6P31bNlvzxOW5J8ZGtWjy+xvp//C1/LR5fY30//ha/lqfZz5KrrYrwLMPaxC77dw+Ntx/CmWEe6TBt3Ae9H+FSLPTrGFLhN7VVUjsW9JuKPq8ia2YTpTtK6AbdwsCxUHLYAzKmcjUCIUTrVPYteRn+oLgzNt+KP7jfCtFxnG61dPgjfCpC9ItpkwLmbXL2Rh2ElGeJWR5qMfVWu/0p2iiB3ugKQpH+XzEOAVOQDNBBndR7J/Ug9+vpIbWMS262y+KsT+FYfIF1v8QXW7srAewCmNnpljHNhevg3DBOS0d93KDGXgPCpC9IMc0lMSpWYUlbJJMqIPVhlEk6do7qj2T+on36+kW4fYpA0tMNSPMbgY5Vu+RmkHI8iY7LRrE6R3Cpdnb20GWf1hZIUquS1JDhiCezAHZI48fXgvTLG2cty5cS8hMRCwQRmBlVBWVMideYqPZP6iPfLg37Kw4Rj1lthI0bI2nMaDjU1ktXD27bn/UUcAxunT8dKu2Axq3rSXE811DD1iY8ah7Z6RWcNlW4S1y4Yt2kGa5cMx2V5SRqSB31eEZL4UEpRe7Co4IxoCOWlRbzAMVIed05Hy7gd8RxrZt/pfftW2NqyrFI60m4rLazaAFQQzGeMAcid9NOiO1r2Jwwu4hAjEnLEgMukMASSJM8eE8ac4yUcilxBjbjWlB6q4/PKCYrGyty6oa0CumqMpkGePwq91XunnSJ8Dg3v2lVmVkADzHacKdxB41RJzeK8lm0o9hZdwV0rAlW55Zn1cKjrsq4ylbwzjgwBBHLhVPH6ccXpNrDCd2l37+3px9nDfVq/Rz+kW/tDEXbV63aQJbzApmmc4WNWIjWnS6ecY3fgWppvQi2jsW6jEZHI4EK0H2DfS99m3T/ANK57j/Cu4UVgdFXNPrM4m/6PRcZLl1XDKQewpEgagExrrT+xssoABbfTjlJPr0rpteVpi1FWSM0ouTu2c2bDv8AUf3W+Fbtk23/AFi1KOB1iycrRv8ACrntXb9jDx1zwTuUSzHvyrJjvo2Xt6ziJ6l8xHnAgqwndIIGnfV3VKxo32vAxooFFKGnBsFikTz7QueJgfh/GpabSw4n/hZnneYgeAKx7Zq9fNZh/S3vbb/ko+azD+lve23/ACVs9WH3MaoT+xzxXBW8VGUFVgTMfSpxgU02Dte3atqHOou3mgqSIbCNbWdNZcgRVxX9GFgAgXb0MADrb4EH6nMCsPmsw/pb3tt/yVDqwasSqMlvRVNibbtqv0mVD1waESFy/q163MKI851HrqNtjFpctW8j2iVtWVI6txdzJbVWGcrEAg8auvzWYf0t722/5KPmsw/pb3tt/wAlR6kL32HpTtbRzu5cKpZKmCAxBG8EXWIIPOmww118sXbqkhSXdjkc3Ft+ZGojrIMzu3gmKuDfowsEAG7ehZjW3xMn9jmaPmwsafTX9N3aTTWdOzprrUurEFQkVRdlXzGe+5UsZguSSCFBHqO/cKU7WS4jBLtwv+1vJEmQd/gfV410L5s7Pp8Rx/aXjv8A2eNYt+i6wd92+fWnDd+zQqsU/wCAdCRP6KYvJgMP2XaUPmKW3MeXjSTFdHc20f15XxAPZBtthmeAEKQjBhlGpO4wTOtW7BbDt28Otgy6KIGbedZ1iONA6PWPRj2t8az5tNuPk1xjGyUvBX9kbCw2GRkNrEXczBnZ7ROYqSVkAQQCSdx115VYU2uI/wAO99k3I8PV94oGwbEz1YnTi3CI49wrK1sSypBFsSNRvMHTXU9wqspOTuy3wk1TNVf9JGx2xWBezbZFZntkFyQvZcMdQCdwPCrTWjGYXrFykkazIMGpjLFpoo1dWOCfNdiON3CmNP8AFud0A/Rd/wDcVcf0W9ELuDxd171yy+e0RFt2Zp6xSSQVED4ir0vR4D/rX/tO/wAKkYHZQttmD3G0iGaRvBmI36Von1EpRaKKCTuTzSnD4u+C2dCR1j6xEWxdKqBG85YPtptXkVkauNTsIre075S65ttmXrMidW4mB2UMmXIjzlhTmAWa228feuAzba2c7CCrSEDLBzbiShLaTqcu8GnEURRJXViDle1EJxWIfFKq3usC2JaQLUEAxnWd66CT2t1MdgpGJsdU6hoXrEVs2YNbl+9YPM8Kt22ejNnEkG4pzDQMpgxy5H2VhsPonh8KzPaU53gM7GWIHDkBpwFJnRUmm/DuPpyjTg7Pb1a2hwK9oop4gKKKKACiiigAooooAKKKKACiiigAooooAKKKKACiiigAooooAKKKKACiiigAooooAKKKKAP/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latin typeface="Gill Sans MT" pitchFamily="34" charset="0"/>
            </a:endParaRPr>
          </a:p>
        </p:txBody>
      </p:sp>
      <p:pic>
        <p:nvPicPr>
          <p:cNvPr id="12292" name="Picture 6" descr="http://www.librolibro.es/images/portadas/actuaciones-de-exito-en-las-escuelas-europeas-9788436952100.jpg">
            <a:hlinkClick r:id="rId2"/>
          </p:cNvPr>
          <p:cNvPicPr>
            <a:picLocks noChangeAspect="1" noChangeArrowheads="1"/>
          </p:cNvPicPr>
          <p:nvPr/>
        </p:nvPicPr>
        <p:blipFill>
          <a:blip r:embed="rId3"/>
          <a:srcRect/>
          <a:stretch>
            <a:fillRect/>
          </a:stretch>
        </p:blipFill>
        <p:spPr bwMode="auto">
          <a:xfrm>
            <a:off x="428597" y="428624"/>
            <a:ext cx="5064154" cy="6229089"/>
          </a:xfrm>
          <a:prstGeom prst="rect">
            <a:avLst/>
          </a:prstGeom>
          <a:noFill/>
          <a:ln w="9525">
            <a:noFill/>
            <a:miter lim="800000"/>
            <a:headEnd/>
            <a:tailEnd/>
          </a:ln>
        </p:spPr>
      </p:pic>
      <p:sp>
        <p:nvSpPr>
          <p:cNvPr id="12293" name="7 CuadroTexto"/>
          <p:cNvSpPr txBox="1">
            <a:spLocks noChangeArrowheads="1"/>
          </p:cNvSpPr>
          <p:nvPr/>
        </p:nvSpPr>
        <p:spPr bwMode="auto">
          <a:xfrm>
            <a:off x="5357818" y="1643050"/>
            <a:ext cx="3529012" cy="4400550"/>
          </a:xfrm>
          <a:prstGeom prst="rect">
            <a:avLst/>
          </a:prstGeom>
          <a:noFill/>
          <a:ln w="9525">
            <a:noFill/>
            <a:miter lim="800000"/>
            <a:headEnd/>
            <a:tailEnd/>
          </a:ln>
        </p:spPr>
        <p:txBody>
          <a:bodyPr>
            <a:spAutoFit/>
          </a:bodyPr>
          <a:lstStyle/>
          <a:p>
            <a:pPr>
              <a:buClr>
                <a:srgbClr val="FF6600"/>
              </a:buClr>
              <a:buFont typeface="Courier New" pitchFamily="49" charset="0"/>
              <a:buChar char="o"/>
            </a:pPr>
            <a:r>
              <a:rPr lang="es-ES" sz="2000" dirty="0">
                <a:latin typeface="Gill Sans MT" pitchFamily="34" charset="0"/>
              </a:rPr>
              <a:t> </a:t>
            </a:r>
            <a:r>
              <a:rPr lang="es-ES" sz="2000" b="1" dirty="0">
                <a:latin typeface="Gill Sans MT" pitchFamily="34" charset="0"/>
              </a:rPr>
              <a:t>HETEROGENEIDAD EN LOS AGRUPAMIENTOS: </a:t>
            </a:r>
            <a:r>
              <a:rPr lang="es-ES" sz="2000" dirty="0">
                <a:latin typeface="Gill Sans MT" pitchFamily="34" charset="0"/>
              </a:rPr>
              <a:t>a mayor diversidad en las interacciones, mayor aprendizaje</a:t>
            </a:r>
          </a:p>
          <a:p>
            <a:pPr>
              <a:buClr>
                <a:srgbClr val="FF6600"/>
              </a:buClr>
              <a:buFont typeface="Courier New" pitchFamily="49" charset="0"/>
              <a:buChar char="o"/>
            </a:pPr>
            <a:endParaRPr lang="es-ES" sz="2000" dirty="0">
              <a:latin typeface="Gill Sans MT" pitchFamily="34" charset="0"/>
            </a:endParaRPr>
          </a:p>
          <a:p>
            <a:pPr>
              <a:buClr>
                <a:srgbClr val="FF6600"/>
              </a:buClr>
              <a:buFont typeface="Courier New" pitchFamily="49" charset="0"/>
              <a:buChar char="o"/>
            </a:pPr>
            <a:r>
              <a:rPr lang="es-ES" sz="2000" b="1" dirty="0">
                <a:latin typeface="Gill Sans MT" pitchFamily="34" charset="0"/>
              </a:rPr>
              <a:t>EDUCACIÓN Y PARTICIPACIÓN DE LOS AGENTES DE LA COMUNIDAD</a:t>
            </a:r>
            <a:r>
              <a:rPr lang="es-ES" sz="2000" dirty="0">
                <a:latin typeface="Gill Sans MT" pitchFamily="34" charset="0"/>
              </a:rPr>
              <a:t>:  mayor aprendizaje e inclusión social</a:t>
            </a:r>
          </a:p>
          <a:p>
            <a:pPr>
              <a:buClr>
                <a:srgbClr val="FF6600"/>
              </a:buClr>
              <a:buFont typeface="Courier New" pitchFamily="49" charset="0"/>
              <a:buChar char="o"/>
            </a:pPr>
            <a:endParaRPr lang="es-ES" sz="2000" dirty="0">
              <a:latin typeface="Gill Sans MT" pitchFamily="34" charset="0"/>
            </a:endParaRPr>
          </a:p>
          <a:p>
            <a:pPr>
              <a:buClr>
                <a:srgbClr val="FF6600"/>
              </a:buClr>
              <a:buFont typeface="Courier New" pitchFamily="49" charset="0"/>
              <a:buChar char="o"/>
            </a:pPr>
            <a:r>
              <a:rPr lang="es-ES" sz="2000" b="1" dirty="0">
                <a:latin typeface="Gill Sans MT" pitchFamily="34" charset="0"/>
              </a:rPr>
              <a:t>+TIEMPO, +ESPACIOS, +PERSONAS</a:t>
            </a:r>
          </a:p>
          <a:p>
            <a:pPr>
              <a:buFont typeface="Arial" pitchFamily="34" charset="0"/>
              <a:buChar char="•"/>
            </a:pPr>
            <a:endParaRPr lang="es-ES" sz="2000" dirty="0">
              <a:latin typeface="Gill Sans MT" pitchFamily="34" charset="0"/>
            </a:endParaRPr>
          </a:p>
          <a:p>
            <a:pPr>
              <a:buFont typeface="Arial" pitchFamily="34" charset="0"/>
              <a:buChar char="•"/>
            </a:pPr>
            <a:endParaRPr lang="es-ES" sz="2000" dirty="0">
              <a:latin typeface="Gill Sans MT"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gradFill rotWithShape="1">
            <a:gsLst>
              <a:gs pos="0">
                <a:srgbClr val="FFE5E5"/>
              </a:gs>
              <a:gs pos="64999">
                <a:srgbClr val="FFBEBD"/>
              </a:gs>
              <a:gs pos="100000">
                <a:srgbClr val="FFA2A1"/>
              </a:gs>
            </a:gsLst>
            <a:lin ang="5400000" scaled="1"/>
          </a:gradFill>
          <a:ln cap="flat">
            <a:solidFill>
              <a:srgbClr val="BE4B48"/>
            </a:solidFill>
          </a:ln>
          <a:effectLst>
            <a:outerShdw dist="20000" dir="5400000" rotWithShape="0">
              <a:srgbClr val="000000">
                <a:alpha val="37999"/>
              </a:srgbClr>
            </a:outerShdw>
          </a:effectLst>
        </p:spPr>
        <p:txBody>
          <a:bodyPr>
            <a:normAutofit/>
          </a:bodyPr>
          <a:lstStyle/>
          <a:p>
            <a:pPr algn="ctr">
              <a:defRPr/>
            </a:pPr>
            <a:r>
              <a:rPr lang="es-ES_tradnl" sz="2800" dirty="0" smtClean="0">
                <a:solidFill>
                  <a:srgbClr val="000000"/>
                </a:solidFill>
                <a:ea typeface="ＭＳ Ｐゴシック" pitchFamily="-1" charset="-128"/>
              </a:rPr>
              <a:t> </a:t>
            </a:r>
            <a:r>
              <a:rPr lang="es-ES_tradnl" sz="2800" b="1" dirty="0" smtClean="0">
                <a:solidFill>
                  <a:srgbClr val="000000"/>
                </a:solidFill>
                <a:ea typeface="ＭＳ Ｐゴシック" pitchFamily="-1" charset="-128"/>
              </a:rPr>
              <a:t>ACTUACIONES EDUCATIVAS </a:t>
            </a:r>
            <a:br>
              <a:rPr lang="es-ES_tradnl" sz="2800" b="1" dirty="0" smtClean="0">
                <a:solidFill>
                  <a:srgbClr val="000000"/>
                </a:solidFill>
                <a:ea typeface="ＭＳ Ｐゴシック" pitchFamily="-1" charset="-128"/>
              </a:rPr>
            </a:br>
            <a:r>
              <a:rPr lang="es-ES_tradnl" sz="2800" b="1" dirty="0" smtClean="0">
                <a:solidFill>
                  <a:srgbClr val="000000"/>
                </a:solidFill>
                <a:ea typeface="ＭＳ Ｐゴシック" pitchFamily="-1" charset="-128"/>
              </a:rPr>
              <a:t>DE ÉXITO (AEE)</a:t>
            </a:r>
          </a:p>
        </p:txBody>
      </p:sp>
      <p:sp>
        <p:nvSpPr>
          <p:cNvPr id="3" name="Marcador de contenido 2"/>
          <p:cNvSpPr>
            <a:spLocks noGrp="1"/>
          </p:cNvSpPr>
          <p:nvPr>
            <p:ph idx="1"/>
          </p:nvPr>
        </p:nvSpPr>
        <p:spPr>
          <a:xfrm>
            <a:off x="457200" y="1600200"/>
            <a:ext cx="8229600" cy="4876800"/>
          </a:xfrm>
          <a:gradFill rotWithShape="1">
            <a:gsLst>
              <a:gs pos="0">
                <a:srgbClr val="E5EEFF"/>
              </a:gs>
              <a:gs pos="64999">
                <a:srgbClr val="BFD5FF"/>
              </a:gs>
              <a:gs pos="100000">
                <a:srgbClr val="A3C4FF"/>
              </a:gs>
            </a:gsLst>
            <a:lin ang="5400000" scaled="1"/>
          </a:gradFill>
          <a:ln cap="flat">
            <a:solidFill>
              <a:srgbClr val="4A7EBB"/>
            </a:solidFill>
          </a:ln>
          <a:effectLst>
            <a:outerShdw dist="20000" dir="5400000" rotWithShape="0">
              <a:srgbClr val="000000">
                <a:alpha val="37999"/>
              </a:srgbClr>
            </a:outerShdw>
          </a:effectLst>
        </p:spPr>
        <p:txBody>
          <a:bodyPr/>
          <a:lstStyle/>
          <a:p>
            <a:pPr>
              <a:defRPr/>
            </a:pPr>
            <a:r>
              <a:rPr lang="es-ES_tradnl" sz="3600" dirty="0" smtClean="0">
                <a:solidFill>
                  <a:srgbClr val="000000"/>
                </a:solidFill>
                <a:latin typeface="Baskerville Old Face" pitchFamily="18" charset="0"/>
                <a:ea typeface="ＭＳ Ｐゴシック" pitchFamily="-1" charset="-128"/>
              </a:rPr>
              <a:t>Participación de todo el alumnado.</a:t>
            </a:r>
          </a:p>
          <a:p>
            <a:pPr>
              <a:defRPr/>
            </a:pPr>
            <a:r>
              <a:rPr lang="es-ES_tradnl" sz="3600" dirty="0" smtClean="0">
                <a:solidFill>
                  <a:srgbClr val="000000"/>
                </a:solidFill>
                <a:latin typeface="Baskerville Old Face" pitchFamily="18" charset="0"/>
                <a:ea typeface="ＭＳ Ｐゴシック" pitchFamily="-1" charset="-128"/>
              </a:rPr>
              <a:t>GI una vez por semana.</a:t>
            </a:r>
          </a:p>
          <a:p>
            <a:pPr>
              <a:defRPr/>
            </a:pPr>
            <a:r>
              <a:rPr lang="es-ES_tradnl" sz="3600" dirty="0" smtClean="0">
                <a:solidFill>
                  <a:srgbClr val="000000"/>
                </a:solidFill>
                <a:latin typeface="Baskerville Old Face" pitchFamily="18" charset="0"/>
                <a:ea typeface="ＭＳ Ｐゴシック" pitchFamily="-1" charset="-128"/>
              </a:rPr>
              <a:t>TLD una vez por semana.</a:t>
            </a:r>
          </a:p>
          <a:p>
            <a:pPr>
              <a:defRPr/>
            </a:pPr>
            <a:r>
              <a:rPr lang="es-ES_tradnl" sz="3600" dirty="0" smtClean="0">
                <a:solidFill>
                  <a:srgbClr val="000000"/>
                </a:solidFill>
                <a:latin typeface="Baskerville Old Face" pitchFamily="18" charset="0"/>
                <a:ea typeface="ＭＳ Ｐゴシック" pitchFamily="-1" charset="-128"/>
              </a:rPr>
              <a:t>MDPC: el alumnado de EE supone un estímulo potente para la solidaridad. Transforman su entorno con AEE.</a:t>
            </a:r>
          </a:p>
          <a:p>
            <a:pPr>
              <a:defRPr/>
            </a:pPr>
            <a:r>
              <a:rPr lang="es-ES_tradnl" sz="3600" dirty="0" smtClean="0">
                <a:solidFill>
                  <a:srgbClr val="000000"/>
                </a:solidFill>
                <a:latin typeface="Baskerville Old Face" pitchFamily="18" charset="0"/>
                <a:ea typeface="ＭＳ Ｐゴシック" pitchFamily="-1" charset="-128"/>
              </a:rPr>
              <a:t>Formación dialógica profesorado continua.</a:t>
            </a:r>
          </a:p>
          <a:p>
            <a:pPr>
              <a:defRPr/>
            </a:pPr>
            <a:endParaRPr lang="es-ES_tradnl" dirty="0" smtClean="0">
              <a:solidFill>
                <a:srgbClr val="000000"/>
              </a:solidFill>
              <a:ea typeface="ＭＳ Ｐゴシック" pitchFamily="-1" charset="-128"/>
            </a:endParaRPr>
          </a:p>
          <a:p>
            <a:pPr>
              <a:defRPr/>
            </a:pPr>
            <a:endParaRPr lang="es-ES_tradnl" dirty="0" smtClean="0">
              <a:solidFill>
                <a:srgbClr val="000000"/>
              </a:solidFill>
              <a:ea typeface="ＭＳ Ｐゴシック" pitchFamily="-1" charset="-128"/>
            </a:endParaRPr>
          </a:p>
        </p:txBody>
      </p:sp>
      <p:pic>
        <p:nvPicPr>
          <p:cNvPr id="4100" name="Marcador de contenido 3" descr="Mans - copia.jpg"/>
          <p:cNvPicPr>
            <a:picLocks noChangeAspect="1"/>
          </p:cNvPicPr>
          <p:nvPr/>
        </p:nvPicPr>
        <p:blipFill>
          <a:blip r:embed="rId2" cstate="print"/>
          <a:srcRect l="-51401" r="-51401"/>
          <a:stretch>
            <a:fillRect/>
          </a:stretch>
        </p:blipFill>
        <p:spPr bwMode="auto">
          <a:xfrm>
            <a:off x="7620000" y="5691188"/>
            <a:ext cx="1066800" cy="58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6 CuadroTexto"/>
          <p:cNvSpPr txBox="1">
            <a:spLocks noChangeArrowheads="1"/>
          </p:cNvSpPr>
          <p:nvPr/>
        </p:nvSpPr>
        <p:spPr bwMode="auto">
          <a:xfrm>
            <a:off x="428596" y="857232"/>
            <a:ext cx="8072437" cy="3600986"/>
          </a:xfrm>
          <a:prstGeom prst="rect">
            <a:avLst/>
          </a:prstGeom>
          <a:noFill/>
          <a:ln w="9525">
            <a:noFill/>
            <a:miter lim="800000"/>
            <a:headEnd/>
            <a:tailEnd/>
          </a:ln>
        </p:spPr>
        <p:txBody>
          <a:bodyPr>
            <a:spAutoFit/>
          </a:bodyPr>
          <a:lstStyle/>
          <a:p>
            <a:pPr algn="just">
              <a:spcBef>
                <a:spcPct val="50000"/>
              </a:spcBef>
              <a:buFontTx/>
              <a:buChar char="•"/>
            </a:pPr>
            <a:r>
              <a:rPr lang="es-ES" sz="2800" dirty="0">
                <a:latin typeface="Baskerville Old Face" pitchFamily="18" charset="0"/>
              </a:rPr>
              <a:t> </a:t>
            </a:r>
            <a:r>
              <a:rPr lang="es-ES" sz="2800" b="1" dirty="0">
                <a:latin typeface="Baskerville Old Face" pitchFamily="18" charset="0"/>
              </a:rPr>
              <a:t>Grupos</a:t>
            </a:r>
            <a:r>
              <a:rPr lang="es-ES" sz="2800" dirty="0">
                <a:latin typeface="Baskerville Old Face" pitchFamily="18" charset="0"/>
              </a:rPr>
              <a:t> de 4-6 alumnas/os </a:t>
            </a:r>
            <a:r>
              <a:rPr lang="es-ES" sz="2800" b="1" dirty="0">
                <a:latin typeface="Baskerville Old Face" pitchFamily="18" charset="0"/>
              </a:rPr>
              <a:t>heterogéneos</a:t>
            </a:r>
          </a:p>
          <a:p>
            <a:pPr algn="just">
              <a:spcBef>
                <a:spcPct val="50000"/>
              </a:spcBef>
              <a:buFontTx/>
              <a:buChar char="•"/>
            </a:pPr>
            <a:r>
              <a:rPr lang="es-ES" sz="2800" dirty="0">
                <a:latin typeface="Baskerville Old Face" pitchFamily="18" charset="0"/>
              </a:rPr>
              <a:t> </a:t>
            </a:r>
            <a:r>
              <a:rPr lang="es-ES" sz="2800" b="1" dirty="0">
                <a:latin typeface="Baskerville Old Face" pitchFamily="18" charset="0"/>
              </a:rPr>
              <a:t>Actividades</a:t>
            </a:r>
            <a:r>
              <a:rPr lang="es-ES" sz="2800" dirty="0">
                <a:latin typeface="Baskerville Old Face" pitchFamily="18" charset="0"/>
              </a:rPr>
              <a:t> de diverso formato cortas: 15-20 minutos</a:t>
            </a:r>
          </a:p>
          <a:p>
            <a:pPr algn="just">
              <a:spcBef>
                <a:spcPct val="50000"/>
              </a:spcBef>
              <a:buFontTx/>
              <a:buChar char="•"/>
            </a:pPr>
            <a:r>
              <a:rPr lang="es-ES_tradnl" sz="2800" dirty="0">
                <a:latin typeface="Baskerville Old Face" pitchFamily="18" charset="0"/>
              </a:rPr>
              <a:t>Una </a:t>
            </a:r>
            <a:r>
              <a:rPr lang="es-ES_tradnl" sz="2800" b="1" dirty="0">
                <a:latin typeface="Baskerville Old Face" pitchFamily="18" charset="0"/>
              </a:rPr>
              <a:t>persona adulta </a:t>
            </a:r>
            <a:r>
              <a:rPr lang="es-ES_tradnl" sz="2800" b="1" dirty="0" smtClean="0">
                <a:latin typeface="Baskerville Old Face" pitchFamily="18" charset="0"/>
              </a:rPr>
              <a:t>(voluntario) </a:t>
            </a:r>
            <a:r>
              <a:rPr lang="es-ES_tradnl" sz="2800" dirty="0" smtClean="0">
                <a:latin typeface="Baskerville Old Face" pitchFamily="18" charset="0"/>
              </a:rPr>
              <a:t>cada </a:t>
            </a:r>
            <a:r>
              <a:rPr lang="es-ES_tradnl" sz="2800" dirty="0">
                <a:latin typeface="Baskerville Old Face" pitchFamily="18" charset="0"/>
              </a:rPr>
              <a:t>uno de los grupos y </a:t>
            </a:r>
            <a:r>
              <a:rPr lang="es-ES_tradnl" sz="2800" dirty="0" smtClean="0">
                <a:latin typeface="Baskerville Old Face" pitchFamily="18" charset="0"/>
              </a:rPr>
              <a:t>el o </a:t>
            </a:r>
            <a:r>
              <a:rPr lang="es-ES_tradnl" sz="2800" dirty="0">
                <a:latin typeface="Baskerville Old Face" pitchFamily="18" charset="0"/>
              </a:rPr>
              <a:t>la profesora dinamiza el trabajo general del </a:t>
            </a:r>
            <a:r>
              <a:rPr lang="es-ES_tradnl" sz="2800" dirty="0" smtClean="0">
                <a:latin typeface="Baskerville Old Face" pitchFamily="18" charset="0"/>
              </a:rPr>
              <a:t>aula.</a:t>
            </a:r>
            <a:endParaRPr lang="es-ES_tradnl" sz="2800" dirty="0">
              <a:latin typeface="Baskerville Old Face" pitchFamily="18" charset="0"/>
            </a:endParaRPr>
          </a:p>
          <a:p>
            <a:pPr>
              <a:spcBef>
                <a:spcPct val="50000"/>
              </a:spcBef>
            </a:pPr>
            <a:endParaRPr lang="es-ES" sz="2400" dirty="0">
              <a:latin typeface="Century Gothic" pitchFamily="34" charset="0"/>
            </a:endParaRPr>
          </a:p>
          <a:p>
            <a:endParaRPr lang="es-ES" sz="2400" dirty="0">
              <a:latin typeface="Century Gothic" pitchFamily="34" charset="0"/>
            </a:endParaRPr>
          </a:p>
        </p:txBody>
      </p:sp>
      <p:grpSp>
        <p:nvGrpSpPr>
          <p:cNvPr id="2" name="Diagram 7"/>
          <p:cNvGrpSpPr>
            <a:grpSpLocks noChangeAspect="1"/>
          </p:cNvGrpSpPr>
          <p:nvPr/>
        </p:nvGrpSpPr>
        <p:grpSpPr bwMode="auto">
          <a:xfrm>
            <a:off x="684213" y="3887788"/>
            <a:ext cx="3024187" cy="2565400"/>
            <a:chOff x="1471" y="919"/>
            <a:chExt cx="2904" cy="2464"/>
          </a:xfrm>
        </p:grpSpPr>
        <p:sp>
          <p:nvSpPr>
            <p:cNvPr id="15367" name="_s6148"/>
            <p:cNvSpPr>
              <a:spLocks noChangeArrowheads="1" noTextEdit="1"/>
            </p:cNvSpPr>
            <p:nvPr/>
          </p:nvSpPr>
          <p:spPr bwMode="auto">
            <a:xfrm>
              <a:off x="1643" y="919"/>
              <a:ext cx="2430" cy="243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0 h 21600"/>
              </a:gdLst>
              <a:ahLst/>
              <a:cxnLst>
                <a:cxn ang="T8">
                  <a:pos x="T0" y="T1"/>
                </a:cxn>
                <a:cxn ang="T9">
                  <a:pos x="T2" y="T3"/>
                </a:cxn>
                <a:cxn ang="T10">
                  <a:pos x="T4" y="T5"/>
                </a:cxn>
                <a:cxn ang="T11">
                  <a:pos x="T6" y="T7"/>
                </a:cxn>
              </a:cxnLst>
              <a:rect l="T12" t="T13" r="T14" b="T15"/>
              <a:pathLst>
                <a:path w="21600" h="21600">
                  <a:moveTo>
                    <a:pt x="7765" y="3289"/>
                  </a:moveTo>
                  <a:cubicBezTo>
                    <a:pt x="8729" y="2900"/>
                    <a:pt x="9760" y="2700"/>
                    <a:pt x="10799" y="2700"/>
                  </a:cubicBezTo>
                  <a:cubicBezTo>
                    <a:pt x="11839" y="2699"/>
                    <a:pt x="12870" y="2900"/>
                    <a:pt x="13834" y="3289"/>
                  </a:cubicBezTo>
                  <a:lnTo>
                    <a:pt x="14845" y="786"/>
                  </a:lnTo>
                  <a:cubicBezTo>
                    <a:pt x="13560" y="266"/>
                    <a:pt x="12186" y="0"/>
                    <a:pt x="10800" y="0"/>
                  </a:cubicBezTo>
                  <a:cubicBezTo>
                    <a:pt x="9413" y="-1"/>
                    <a:pt x="8039" y="266"/>
                    <a:pt x="6754" y="786"/>
                  </a:cubicBezTo>
                  <a:lnTo>
                    <a:pt x="7765" y="3289"/>
                  </a:lnTo>
                  <a:close/>
                </a:path>
              </a:pathLst>
            </a:custGeom>
            <a:gradFill rotWithShape="1">
              <a:gsLst>
                <a:gs pos="0">
                  <a:schemeClr val="hlink"/>
                </a:gs>
                <a:gs pos="100000">
                  <a:schemeClr val="bg1"/>
                </a:gs>
              </a:gsLst>
              <a:path path="rect">
                <a:fillToRect r="100000" b="100000"/>
              </a:path>
            </a:gra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hlink"/>
              </a:extrusionClr>
            </a:sp3d>
          </p:spPr>
          <p:txBody>
            <a:bodyPr anchor="ctr">
              <a:flatTx/>
            </a:bodyPr>
            <a:lstStyle/>
            <a:p>
              <a:endParaRPr lang="es-ES"/>
            </a:p>
          </p:txBody>
        </p:sp>
        <p:sp>
          <p:nvSpPr>
            <p:cNvPr id="15368" name="_s6149"/>
            <p:cNvSpPr>
              <a:spLocks noChangeArrowheads="1" noTextEdit="1"/>
            </p:cNvSpPr>
            <p:nvPr/>
          </p:nvSpPr>
          <p:spPr bwMode="auto">
            <a:xfrm rot="5400000">
              <a:off x="1643" y="953"/>
              <a:ext cx="2430" cy="243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0 h 21600"/>
              </a:gdLst>
              <a:ahLst/>
              <a:cxnLst>
                <a:cxn ang="T8">
                  <a:pos x="T0" y="T1"/>
                </a:cxn>
                <a:cxn ang="T9">
                  <a:pos x="T2" y="T3"/>
                </a:cxn>
                <a:cxn ang="T10">
                  <a:pos x="T4" y="T5"/>
                </a:cxn>
                <a:cxn ang="T11">
                  <a:pos x="T6" y="T7"/>
                </a:cxn>
              </a:cxnLst>
              <a:rect l="T12" t="T13" r="T14" b="T15"/>
              <a:pathLst>
                <a:path w="21600" h="21600">
                  <a:moveTo>
                    <a:pt x="7765" y="3289"/>
                  </a:moveTo>
                  <a:cubicBezTo>
                    <a:pt x="8729" y="2900"/>
                    <a:pt x="9760" y="2700"/>
                    <a:pt x="10799" y="2700"/>
                  </a:cubicBezTo>
                  <a:cubicBezTo>
                    <a:pt x="11839" y="2699"/>
                    <a:pt x="12870" y="2900"/>
                    <a:pt x="13834" y="3289"/>
                  </a:cubicBezTo>
                  <a:lnTo>
                    <a:pt x="14845" y="786"/>
                  </a:lnTo>
                  <a:cubicBezTo>
                    <a:pt x="13560" y="266"/>
                    <a:pt x="12186" y="0"/>
                    <a:pt x="10800" y="0"/>
                  </a:cubicBezTo>
                  <a:cubicBezTo>
                    <a:pt x="9413" y="-1"/>
                    <a:pt x="8039" y="266"/>
                    <a:pt x="6754" y="786"/>
                  </a:cubicBezTo>
                  <a:lnTo>
                    <a:pt x="7765" y="3289"/>
                  </a:lnTo>
                  <a:close/>
                </a:path>
              </a:pathLst>
            </a:custGeom>
            <a:gradFill rotWithShape="1">
              <a:gsLst>
                <a:gs pos="0">
                  <a:schemeClr val="accent2"/>
                </a:gs>
                <a:gs pos="100000">
                  <a:schemeClr val="bg1"/>
                </a:gs>
              </a:gsLst>
              <a:path path="rect">
                <a:fillToRect r="100000" b="100000"/>
              </a:path>
            </a:gra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accent2"/>
              </a:extrusionClr>
            </a:sp3d>
          </p:spPr>
          <p:txBody>
            <a:bodyPr anchor="ctr">
              <a:flatTx/>
            </a:bodyPr>
            <a:lstStyle/>
            <a:p>
              <a:endParaRPr lang="es-ES"/>
            </a:p>
          </p:txBody>
        </p:sp>
        <p:sp>
          <p:nvSpPr>
            <p:cNvPr id="15369" name="_s6150"/>
            <p:cNvSpPr>
              <a:spLocks noChangeArrowheads="1" noTextEdit="1"/>
            </p:cNvSpPr>
            <p:nvPr/>
          </p:nvSpPr>
          <p:spPr bwMode="auto">
            <a:xfrm rot="10800000">
              <a:off x="1643" y="919"/>
              <a:ext cx="2430" cy="243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0 h 21600"/>
              </a:gdLst>
              <a:ahLst/>
              <a:cxnLst>
                <a:cxn ang="T8">
                  <a:pos x="T0" y="T1"/>
                </a:cxn>
                <a:cxn ang="T9">
                  <a:pos x="T2" y="T3"/>
                </a:cxn>
                <a:cxn ang="T10">
                  <a:pos x="T4" y="T5"/>
                </a:cxn>
                <a:cxn ang="T11">
                  <a:pos x="T6" y="T7"/>
                </a:cxn>
              </a:cxnLst>
              <a:rect l="T12" t="T13" r="T14" b="T15"/>
              <a:pathLst>
                <a:path w="21600" h="21600">
                  <a:moveTo>
                    <a:pt x="7765" y="3289"/>
                  </a:moveTo>
                  <a:cubicBezTo>
                    <a:pt x="8729" y="2900"/>
                    <a:pt x="9760" y="2700"/>
                    <a:pt x="10799" y="2700"/>
                  </a:cubicBezTo>
                  <a:cubicBezTo>
                    <a:pt x="11839" y="2699"/>
                    <a:pt x="12870" y="2900"/>
                    <a:pt x="13834" y="3289"/>
                  </a:cubicBezTo>
                  <a:lnTo>
                    <a:pt x="14845" y="786"/>
                  </a:lnTo>
                  <a:cubicBezTo>
                    <a:pt x="13560" y="266"/>
                    <a:pt x="12186" y="0"/>
                    <a:pt x="10800" y="0"/>
                  </a:cubicBezTo>
                  <a:cubicBezTo>
                    <a:pt x="9413" y="-1"/>
                    <a:pt x="8039" y="266"/>
                    <a:pt x="6754" y="786"/>
                  </a:cubicBezTo>
                  <a:lnTo>
                    <a:pt x="7765" y="3289"/>
                  </a:lnTo>
                  <a:close/>
                </a:path>
              </a:pathLst>
            </a:custGeom>
            <a:gradFill rotWithShape="1">
              <a:gsLst>
                <a:gs pos="0">
                  <a:schemeClr val="accent1"/>
                </a:gs>
                <a:gs pos="100000">
                  <a:schemeClr val="bg1"/>
                </a:gs>
              </a:gsLst>
              <a:path path="rect">
                <a:fillToRect r="100000" b="100000"/>
              </a:path>
            </a:gra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accent1"/>
              </a:extrusionClr>
            </a:sp3d>
          </p:spPr>
          <p:txBody>
            <a:bodyPr anchor="ctr">
              <a:flatTx/>
            </a:bodyPr>
            <a:lstStyle/>
            <a:p>
              <a:endParaRPr lang="es-ES"/>
            </a:p>
          </p:txBody>
        </p:sp>
        <p:sp>
          <p:nvSpPr>
            <p:cNvPr id="15370" name="_s6151"/>
            <p:cNvSpPr>
              <a:spLocks noChangeArrowheads="1" noTextEdit="1"/>
            </p:cNvSpPr>
            <p:nvPr/>
          </p:nvSpPr>
          <p:spPr bwMode="auto">
            <a:xfrm rot="-5400000">
              <a:off x="1783" y="938"/>
              <a:ext cx="2430" cy="243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0 h 21600"/>
              </a:gdLst>
              <a:ahLst/>
              <a:cxnLst>
                <a:cxn ang="T8">
                  <a:pos x="T0" y="T1"/>
                </a:cxn>
                <a:cxn ang="T9">
                  <a:pos x="T2" y="T3"/>
                </a:cxn>
                <a:cxn ang="T10">
                  <a:pos x="T4" y="T5"/>
                </a:cxn>
                <a:cxn ang="T11">
                  <a:pos x="T6" y="T7"/>
                </a:cxn>
              </a:cxnLst>
              <a:rect l="T12" t="T13" r="T14" b="T15"/>
              <a:pathLst>
                <a:path w="21600" h="21600">
                  <a:moveTo>
                    <a:pt x="7765" y="3289"/>
                  </a:moveTo>
                  <a:cubicBezTo>
                    <a:pt x="8729" y="2900"/>
                    <a:pt x="9760" y="2700"/>
                    <a:pt x="10799" y="2700"/>
                  </a:cubicBezTo>
                  <a:cubicBezTo>
                    <a:pt x="11839" y="2699"/>
                    <a:pt x="12870" y="2900"/>
                    <a:pt x="13834" y="3289"/>
                  </a:cubicBezTo>
                  <a:lnTo>
                    <a:pt x="14845" y="786"/>
                  </a:lnTo>
                  <a:cubicBezTo>
                    <a:pt x="13560" y="266"/>
                    <a:pt x="12186" y="0"/>
                    <a:pt x="10800" y="0"/>
                  </a:cubicBezTo>
                  <a:cubicBezTo>
                    <a:pt x="9413" y="-1"/>
                    <a:pt x="8039" y="266"/>
                    <a:pt x="6754" y="786"/>
                  </a:cubicBezTo>
                  <a:lnTo>
                    <a:pt x="7765" y="3289"/>
                  </a:lnTo>
                  <a:close/>
                </a:path>
              </a:pathLst>
            </a:custGeom>
            <a:gradFill rotWithShape="1">
              <a:gsLst>
                <a:gs pos="0">
                  <a:schemeClr val="folHlink"/>
                </a:gs>
                <a:gs pos="100000">
                  <a:schemeClr val="bg1"/>
                </a:gs>
              </a:gsLst>
              <a:path path="rect">
                <a:fillToRect r="100000" b="100000"/>
              </a:path>
            </a:gra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folHlink"/>
              </a:extrusionClr>
            </a:sp3d>
          </p:spPr>
          <p:txBody>
            <a:bodyPr anchor="ctr">
              <a:flatTx/>
            </a:bodyPr>
            <a:lstStyle/>
            <a:p>
              <a:endParaRPr lang="es-ES"/>
            </a:p>
          </p:txBody>
        </p:sp>
        <p:sp>
          <p:nvSpPr>
            <p:cNvPr id="13" name="_s6152"/>
            <p:cNvSpPr>
              <a:spLocks noChangeArrowheads="1"/>
            </p:cNvSpPr>
            <p:nvPr/>
          </p:nvSpPr>
          <p:spPr bwMode="auto">
            <a:xfrm>
              <a:off x="1643" y="2517"/>
              <a:ext cx="623" cy="624"/>
            </a:xfrm>
            <a:prstGeom prst="rect">
              <a:avLst/>
            </a:prstGeom>
            <a:noFill/>
            <a:ln>
              <a:noFill/>
            </a:ln>
            <a:extLst>
              <a:ext uri="{909E8E84-426E-40dd-AFC4-6F175D3DCCD1}"/>
              <a:ext uri="{91240B29-F687-4f45-9708-019B960494DF}"/>
            </a:extLst>
          </p:spPr>
          <p:txBody>
            <a:bodyPr wrap="none"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fontAlgn="auto" hangingPunct="1">
                <a:spcBef>
                  <a:spcPts val="0"/>
                </a:spcBef>
                <a:spcAft>
                  <a:spcPts val="0"/>
                </a:spcAft>
                <a:defRPr/>
              </a:pPr>
              <a:r>
                <a:rPr lang="es-ES" altLang="ca-ES" sz="2600" b="1" dirty="0">
                  <a:solidFill>
                    <a:schemeClr val="accent1">
                      <a:lumMod val="75000"/>
                    </a:schemeClr>
                  </a:solidFill>
                </a:rPr>
                <a:t>Actividad 3</a:t>
              </a:r>
            </a:p>
          </p:txBody>
        </p:sp>
        <p:sp>
          <p:nvSpPr>
            <p:cNvPr id="15372" name="_s6153"/>
            <p:cNvSpPr>
              <a:spLocks noChangeArrowheads="1"/>
            </p:cNvSpPr>
            <p:nvPr/>
          </p:nvSpPr>
          <p:spPr bwMode="auto">
            <a:xfrm>
              <a:off x="3441" y="1071"/>
              <a:ext cx="623" cy="624"/>
            </a:xfrm>
            <a:prstGeom prst="rect">
              <a:avLst/>
            </a:prstGeom>
            <a:noFill/>
            <a:ln w="9525">
              <a:noFill/>
              <a:miter lim="800000"/>
              <a:headEnd/>
              <a:tailEnd/>
            </a:ln>
          </p:spPr>
          <p:txBody>
            <a:bodyPr wrap="none" anchor="ctr"/>
            <a:lstStyle/>
            <a:p>
              <a:pPr algn="ctr"/>
              <a:r>
                <a:rPr lang="es-ES" altLang="ca-ES" sz="2600" b="1">
                  <a:solidFill>
                    <a:srgbClr val="376092"/>
                  </a:solidFill>
                </a:rPr>
                <a:t>      Actividad 2</a:t>
              </a:r>
            </a:p>
          </p:txBody>
        </p:sp>
        <p:sp>
          <p:nvSpPr>
            <p:cNvPr id="15" name="_s6154"/>
            <p:cNvSpPr>
              <a:spLocks noChangeArrowheads="1"/>
            </p:cNvSpPr>
            <p:nvPr/>
          </p:nvSpPr>
          <p:spPr bwMode="auto">
            <a:xfrm>
              <a:off x="1471" y="1071"/>
              <a:ext cx="623" cy="624"/>
            </a:xfrm>
            <a:prstGeom prst="rect">
              <a:avLst/>
            </a:prstGeom>
            <a:noFill/>
            <a:ln>
              <a:noFill/>
            </a:ln>
            <a:extLst>
              <a:ext uri="{909E8E84-426E-40dd-AFC4-6F175D3DCCD1}"/>
              <a:ext uri="{91240B29-F687-4f45-9708-019B960494DF}"/>
            </a:extLst>
          </p:spPr>
          <p:txBody>
            <a:bodyPr wrap="none"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fontAlgn="auto" hangingPunct="1">
                <a:spcBef>
                  <a:spcPts val="0"/>
                </a:spcBef>
                <a:spcAft>
                  <a:spcPts val="0"/>
                </a:spcAft>
                <a:defRPr/>
              </a:pPr>
              <a:r>
                <a:rPr lang="es-ES" altLang="ca-ES" sz="2600" b="1" dirty="0">
                  <a:solidFill>
                    <a:schemeClr val="accent1">
                      <a:lumMod val="75000"/>
                    </a:schemeClr>
                  </a:solidFill>
                </a:rPr>
                <a:t>Actividad 1</a:t>
              </a:r>
            </a:p>
          </p:txBody>
        </p:sp>
        <p:sp>
          <p:nvSpPr>
            <p:cNvPr id="15374" name="_s6155"/>
            <p:cNvSpPr>
              <a:spLocks noChangeArrowheads="1"/>
            </p:cNvSpPr>
            <p:nvPr/>
          </p:nvSpPr>
          <p:spPr bwMode="auto">
            <a:xfrm>
              <a:off x="3752" y="2517"/>
              <a:ext cx="623" cy="624"/>
            </a:xfrm>
            <a:prstGeom prst="rect">
              <a:avLst/>
            </a:prstGeom>
            <a:noFill/>
            <a:ln w="9525">
              <a:noFill/>
              <a:miter lim="800000"/>
              <a:headEnd/>
              <a:tailEnd/>
            </a:ln>
          </p:spPr>
          <p:txBody>
            <a:bodyPr wrap="none" anchor="ctr"/>
            <a:lstStyle/>
            <a:p>
              <a:pPr algn="ctr"/>
              <a:r>
                <a:rPr lang="es-ES" sz="2600" b="1">
                  <a:solidFill>
                    <a:srgbClr val="376092"/>
                  </a:solidFill>
                </a:rPr>
                <a:t>Actividad 4 </a:t>
              </a:r>
              <a:endParaRPr lang="es-ES" sz="2600" b="1"/>
            </a:p>
          </p:txBody>
        </p:sp>
      </p:grpSp>
      <p:pic>
        <p:nvPicPr>
          <p:cNvPr id="15364" name="Picture 2"/>
          <p:cNvPicPr>
            <a:picLocks noChangeAspect="1" noChangeArrowheads="1"/>
          </p:cNvPicPr>
          <p:nvPr/>
        </p:nvPicPr>
        <p:blipFill>
          <a:blip r:embed="rId3"/>
          <a:srcRect/>
          <a:stretch>
            <a:fillRect/>
          </a:stretch>
        </p:blipFill>
        <p:spPr bwMode="auto">
          <a:xfrm>
            <a:off x="4883150" y="3143250"/>
            <a:ext cx="4260850" cy="3500438"/>
          </a:xfrm>
          <a:prstGeom prst="rect">
            <a:avLst/>
          </a:prstGeom>
          <a:solidFill>
            <a:srgbClr val="FFFFFF"/>
          </a:solidFill>
          <a:ln w="9525">
            <a:noFill/>
            <a:miter lim="800000"/>
            <a:headEnd/>
            <a:tailEnd/>
          </a:ln>
        </p:spPr>
      </p:pic>
      <p:sp>
        <p:nvSpPr>
          <p:cNvPr id="14" name="13 Título"/>
          <p:cNvSpPr>
            <a:spLocks noGrp="1"/>
          </p:cNvSpPr>
          <p:nvPr>
            <p:ph type="title"/>
          </p:nvPr>
        </p:nvSpPr>
        <p:spPr>
          <a:xfrm>
            <a:off x="285720" y="500042"/>
            <a:ext cx="7467600" cy="1143000"/>
          </a:xfrm>
        </p:spPr>
        <p:txBody>
          <a:bodyPr>
            <a:normAutofit/>
          </a:bodyPr>
          <a:lstStyle/>
          <a:p>
            <a:pPr eaLnBrk="1" fontAlgn="auto" hangingPunct="1">
              <a:spcAft>
                <a:spcPts val="0"/>
              </a:spcAft>
              <a:defRPr/>
            </a:pPr>
            <a:r>
              <a:rPr lang="es-ES" dirty="0" smtClean="0">
                <a:solidFill>
                  <a:schemeClr val="tx2">
                    <a:satMod val="130000"/>
                  </a:schemeClr>
                </a:solidFill>
              </a:rPr>
              <a:t/>
            </a:r>
            <a:br>
              <a:rPr lang="es-ES" dirty="0" smtClean="0">
                <a:solidFill>
                  <a:schemeClr val="tx2">
                    <a:satMod val="130000"/>
                  </a:schemeClr>
                </a:solidFill>
              </a:rPr>
            </a:br>
            <a:endParaRPr lang="es-ES" dirty="0">
              <a:solidFill>
                <a:schemeClr val="tx2">
                  <a:satMod val="130000"/>
                </a:schemeClr>
              </a:solidFill>
            </a:endParaRPr>
          </a:p>
        </p:txBody>
      </p:sp>
      <p:sp>
        <p:nvSpPr>
          <p:cNvPr id="15366" name="15 Rectángulo"/>
          <p:cNvSpPr>
            <a:spLocks noChangeArrowheads="1"/>
          </p:cNvSpPr>
          <p:nvPr/>
        </p:nvSpPr>
        <p:spPr bwMode="auto">
          <a:xfrm>
            <a:off x="571472" y="285728"/>
            <a:ext cx="7938713" cy="646331"/>
          </a:xfrm>
          <a:prstGeom prst="rect">
            <a:avLst/>
          </a:prstGeom>
          <a:noFill/>
          <a:ln w="9525">
            <a:noFill/>
            <a:miter lim="800000"/>
            <a:headEnd/>
            <a:tailEnd/>
          </a:ln>
        </p:spPr>
        <p:txBody>
          <a:bodyPr wrap="none">
            <a:spAutoFit/>
          </a:bodyPr>
          <a:lstStyle/>
          <a:p>
            <a:pPr lvl="2" algn="ctr"/>
            <a:r>
              <a:rPr lang="es-ES" sz="3600" b="1" dirty="0" smtClean="0">
                <a:solidFill>
                  <a:srgbClr val="00B050"/>
                </a:solidFill>
                <a:latin typeface="Gill Sans MT" pitchFamily="34" charset="0"/>
              </a:rPr>
              <a:t>GRUPOS INTERACTIVOS (GI)</a:t>
            </a:r>
            <a:endParaRPr lang="es-ES" sz="2400" b="1" dirty="0">
              <a:solidFill>
                <a:srgbClr val="000099"/>
              </a:solidFill>
              <a:latin typeface="Century Gothic"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2"/>
          <p:cNvSpPr txBox="1">
            <a:spLocks/>
          </p:cNvSpPr>
          <p:nvPr/>
        </p:nvSpPr>
        <p:spPr>
          <a:xfrm>
            <a:off x="341313" y="325438"/>
            <a:ext cx="2771775" cy="1936750"/>
          </a:xfrm>
          <a:prstGeom prst="rect">
            <a:avLst/>
          </a:prstGeom>
          <a:solidFill>
            <a:schemeClr val="accent2">
              <a:lumMod val="20000"/>
              <a:lumOff val="80000"/>
            </a:schemeClr>
          </a:solidFill>
        </p:spPr>
        <p:txBody>
          <a:bodyPr/>
          <a:lstStyle/>
          <a:p>
            <a:pPr algn="ctr">
              <a:spcBef>
                <a:spcPct val="20000"/>
              </a:spcBef>
              <a:buFont typeface="Arial" charset="0"/>
              <a:buNone/>
              <a:defRPr/>
            </a:pPr>
            <a:endParaRPr lang="es-ES" sz="2800" b="1">
              <a:solidFill>
                <a:srgbClr val="990033"/>
              </a:solidFill>
              <a:latin typeface="Calibri" pitchFamily="-1" charset="0"/>
            </a:endParaRPr>
          </a:p>
          <a:p>
            <a:pPr algn="ctr">
              <a:spcBef>
                <a:spcPct val="20000"/>
              </a:spcBef>
              <a:buFont typeface="Arial" charset="0"/>
              <a:buNone/>
              <a:defRPr/>
            </a:pPr>
            <a:r>
              <a:rPr lang="es-ES" sz="2800" b="1">
                <a:solidFill>
                  <a:srgbClr val="990033"/>
                </a:solidFill>
                <a:latin typeface="Calibri" pitchFamily="-1" charset="0"/>
              </a:rPr>
              <a:t>GRUPOS  INTERACTIVOS</a:t>
            </a:r>
          </a:p>
        </p:txBody>
      </p:sp>
      <p:pic>
        <p:nvPicPr>
          <p:cNvPr id="5123" name="Marcador de contenido 6"/>
          <p:cNvPicPr>
            <a:picLocks noChangeAspect="1"/>
          </p:cNvPicPr>
          <p:nvPr/>
        </p:nvPicPr>
        <p:blipFill>
          <a:blip r:embed="rId2" cstate="print"/>
          <a:srcRect l="11656" r="11656"/>
          <a:stretch>
            <a:fillRect/>
          </a:stretch>
        </p:blipFill>
        <p:spPr bwMode="auto">
          <a:xfrm>
            <a:off x="3406775" y="325438"/>
            <a:ext cx="5256213" cy="5140325"/>
          </a:xfrm>
          <a:prstGeom prst="rect">
            <a:avLst/>
          </a:prstGeom>
          <a:noFill/>
          <a:ln w="9525">
            <a:noFill/>
            <a:miter lim="800000"/>
            <a:headEnd/>
            <a:tailEnd/>
          </a:ln>
        </p:spPr>
      </p:pic>
      <p:sp>
        <p:nvSpPr>
          <p:cNvPr id="4" name="Anillo 3"/>
          <p:cNvSpPr>
            <a:spLocks noChangeArrowheads="1"/>
          </p:cNvSpPr>
          <p:nvPr/>
        </p:nvSpPr>
        <p:spPr bwMode="auto">
          <a:xfrm>
            <a:off x="5637213" y="1347788"/>
            <a:ext cx="960437" cy="882650"/>
          </a:xfrm>
          <a:custGeom>
            <a:avLst/>
            <a:gdLst>
              <a:gd name="T0" fmla="*/ 480219 w 960437"/>
              <a:gd name="T1" fmla="*/ 0 h 882650"/>
              <a:gd name="T2" fmla="*/ 140653 w 960437"/>
              <a:gd name="T3" fmla="*/ 129261 h 882650"/>
              <a:gd name="T4" fmla="*/ 0 w 960437"/>
              <a:gd name="T5" fmla="*/ 441325 h 882650"/>
              <a:gd name="T6" fmla="*/ 140653 w 960437"/>
              <a:gd name="T7" fmla="*/ 753389 h 882650"/>
              <a:gd name="T8" fmla="*/ 480219 w 960437"/>
              <a:gd name="T9" fmla="*/ 882650 h 882650"/>
              <a:gd name="T10" fmla="*/ 819784 w 960437"/>
              <a:gd name="T11" fmla="*/ 753389 h 882650"/>
              <a:gd name="T12" fmla="*/ 960437 w 960437"/>
              <a:gd name="T13" fmla="*/ 441325 h 882650"/>
              <a:gd name="T14" fmla="*/ 819784 w 960437"/>
              <a:gd name="T15" fmla="*/ 129261 h 882650"/>
              <a:gd name="T16" fmla="*/ 3 60000 65536"/>
              <a:gd name="T17" fmla="*/ 3 60000 65536"/>
              <a:gd name="T18" fmla="*/ 2 60000 65536"/>
              <a:gd name="T19" fmla="*/ 1 60000 65536"/>
              <a:gd name="T20" fmla="*/ 1 60000 65536"/>
              <a:gd name="T21" fmla="*/ 1 60000 65536"/>
              <a:gd name="T22" fmla="*/ 0 60000 65536"/>
              <a:gd name="T23" fmla="*/ 3 60000 65536"/>
              <a:gd name="T24" fmla="*/ 140653 w 960437"/>
              <a:gd name="T25" fmla="*/ 129261 h 882650"/>
              <a:gd name="T26" fmla="*/ 819784 w 960437"/>
              <a:gd name="T27" fmla="*/ 753389 h 8826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0437" h="882650">
                <a:moveTo>
                  <a:pt x="0" y="441325"/>
                </a:moveTo>
                <a:lnTo>
                  <a:pt x="0" y="441325"/>
                </a:lnTo>
                <a:cubicBezTo>
                  <a:pt x="0" y="197587"/>
                  <a:pt x="215001" y="0"/>
                  <a:pt x="480218" y="0"/>
                </a:cubicBezTo>
                <a:cubicBezTo>
                  <a:pt x="745436" y="0"/>
                  <a:pt x="960438" y="197587"/>
                  <a:pt x="960438" y="441325"/>
                </a:cubicBezTo>
                <a:cubicBezTo>
                  <a:pt x="960438" y="685062"/>
                  <a:pt x="745436" y="882649"/>
                  <a:pt x="480219" y="882650"/>
                </a:cubicBezTo>
                <a:cubicBezTo>
                  <a:pt x="215001" y="882650"/>
                  <a:pt x="0" y="685062"/>
                  <a:pt x="0" y="441325"/>
                </a:cubicBezTo>
                <a:close/>
                <a:moveTo>
                  <a:pt x="47098" y="441325"/>
                </a:moveTo>
                <a:lnTo>
                  <a:pt x="47098" y="441325"/>
                </a:lnTo>
                <a:cubicBezTo>
                  <a:pt x="47098" y="659050"/>
                  <a:pt x="241012" y="835551"/>
                  <a:pt x="480217" y="835552"/>
                </a:cubicBezTo>
                <a:lnTo>
                  <a:pt x="480218" y="835552"/>
                </a:lnTo>
                <a:cubicBezTo>
                  <a:pt x="719423" y="835551"/>
                  <a:pt x="913338" y="659050"/>
                  <a:pt x="913338" y="441325"/>
                </a:cubicBezTo>
                <a:cubicBezTo>
                  <a:pt x="913338" y="223599"/>
                  <a:pt x="719423" y="47098"/>
                  <a:pt x="480218" y="47098"/>
                </a:cubicBezTo>
                <a:lnTo>
                  <a:pt x="480217" y="47098"/>
                </a:lnTo>
                <a:cubicBezTo>
                  <a:pt x="241012" y="47098"/>
                  <a:pt x="47098" y="223599"/>
                  <a:pt x="47098" y="441324"/>
                </a:cubicBezTo>
                <a:close/>
              </a:path>
            </a:pathLst>
          </a:custGeom>
          <a:solidFill>
            <a:srgbClr val="FFFF00"/>
          </a:solidFill>
          <a:ln w="9525">
            <a:solidFill>
              <a:srgbClr val="FFFF00"/>
            </a:solidFill>
            <a:miter lim="800000"/>
            <a:headEnd/>
            <a:tailEnd/>
          </a:ln>
          <a:effectLst>
            <a:outerShdw dist="23000" dir="5400000" rotWithShape="0">
              <a:srgbClr val="808080">
                <a:alpha val="34999"/>
              </a:srgbClr>
            </a:outerShdw>
          </a:effectLst>
        </p:spPr>
        <p:txBody>
          <a:bodyPr anchor="ctr"/>
          <a:lstStyle/>
          <a:p>
            <a:pPr algn="ctr">
              <a:defRPr/>
            </a:pPr>
            <a:endParaRPr lang="es-ES">
              <a:latin typeface="+mn-lt"/>
              <a:ea typeface="+mn-ea"/>
            </a:endParaRPr>
          </a:p>
        </p:txBody>
      </p:sp>
      <p:sp>
        <p:nvSpPr>
          <p:cNvPr id="5" name="Anillo 4"/>
          <p:cNvSpPr>
            <a:spLocks noChangeArrowheads="1"/>
          </p:cNvSpPr>
          <p:nvPr/>
        </p:nvSpPr>
        <p:spPr bwMode="auto">
          <a:xfrm>
            <a:off x="3297238" y="1347788"/>
            <a:ext cx="1008062" cy="882650"/>
          </a:xfrm>
          <a:custGeom>
            <a:avLst/>
            <a:gdLst>
              <a:gd name="T0" fmla="*/ 504031 w 1008062"/>
              <a:gd name="T1" fmla="*/ 0 h 882650"/>
              <a:gd name="T2" fmla="*/ 147627 w 1008062"/>
              <a:gd name="T3" fmla="*/ 129261 h 882650"/>
              <a:gd name="T4" fmla="*/ 0 w 1008062"/>
              <a:gd name="T5" fmla="*/ 441325 h 882650"/>
              <a:gd name="T6" fmla="*/ 147627 w 1008062"/>
              <a:gd name="T7" fmla="*/ 753389 h 882650"/>
              <a:gd name="T8" fmla="*/ 504031 w 1008062"/>
              <a:gd name="T9" fmla="*/ 882650 h 882650"/>
              <a:gd name="T10" fmla="*/ 860435 w 1008062"/>
              <a:gd name="T11" fmla="*/ 753389 h 882650"/>
              <a:gd name="T12" fmla="*/ 1008062 w 1008062"/>
              <a:gd name="T13" fmla="*/ 441325 h 882650"/>
              <a:gd name="T14" fmla="*/ 860435 w 1008062"/>
              <a:gd name="T15" fmla="*/ 129261 h 882650"/>
              <a:gd name="T16" fmla="*/ 3 60000 65536"/>
              <a:gd name="T17" fmla="*/ 3 60000 65536"/>
              <a:gd name="T18" fmla="*/ 2 60000 65536"/>
              <a:gd name="T19" fmla="*/ 1 60000 65536"/>
              <a:gd name="T20" fmla="*/ 1 60000 65536"/>
              <a:gd name="T21" fmla="*/ 1 60000 65536"/>
              <a:gd name="T22" fmla="*/ 0 60000 65536"/>
              <a:gd name="T23" fmla="*/ 3 60000 65536"/>
              <a:gd name="T24" fmla="*/ 147627 w 1008062"/>
              <a:gd name="T25" fmla="*/ 129261 h 882650"/>
              <a:gd name="T26" fmla="*/ 860435 w 1008062"/>
              <a:gd name="T27" fmla="*/ 753389 h 8826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8062" h="882650">
                <a:moveTo>
                  <a:pt x="0" y="441325"/>
                </a:moveTo>
                <a:lnTo>
                  <a:pt x="0" y="441325"/>
                </a:lnTo>
                <a:cubicBezTo>
                  <a:pt x="0" y="197587"/>
                  <a:pt x="225662" y="0"/>
                  <a:pt x="504030" y="0"/>
                </a:cubicBezTo>
                <a:cubicBezTo>
                  <a:pt x="782399" y="0"/>
                  <a:pt x="1008062" y="197587"/>
                  <a:pt x="1008062" y="441325"/>
                </a:cubicBezTo>
                <a:cubicBezTo>
                  <a:pt x="1008062" y="685062"/>
                  <a:pt x="782399" y="882649"/>
                  <a:pt x="504031" y="882650"/>
                </a:cubicBezTo>
                <a:cubicBezTo>
                  <a:pt x="225662" y="882650"/>
                  <a:pt x="0" y="685062"/>
                  <a:pt x="0" y="441325"/>
                </a:cubicBezTo>
                <a:close/>
                <a:moveTo>
                  <a:pt x="47098" y="441325"/>
                </a:moveTo>
                <a:lnTo>
                  <a:pt x="47098" y="441325"/>
                </a:lnTo>
                <a:cubicBezTo>
                  <a:pt x="47098" y="659050"/>
                  <a:pt x="251673" y="835551"/>
                  <a:pt x="504030" y="835552"/>
                </a:cubicBezTo>
                <a:lnTo>
                  <a:pt x="504031" y="835552"/>
                </a:lnTo>
                <a:cubicBezTo>
                  <a:pt x="756388" y="835551"/>
                  <a:pt x="960964" y="659050"/>
                  <a:pt x="960964" y="441325"/>
                </a:cubicBezTo>
                <a:cubicBezTo>
                  <a:pt x="960964" y="223599"/>
                  <a:pt x="756388" y="47098"/>
                  <a:pt x="504031" y="47098"/>
                </a:cubicBezTo>
                <a:lnTo>
                  <a:pt x="504030" y="47098"/>
                </a:lnTo>
                <a:cubicBezTo>
                  <a:pt x="251673" y="47098"/>
                  <a:pt x="47098" y="223599"/>
                  <a:pt x="47098" y="441324"/>
                </a:cubicBezTo>
                <a:close/>
              </a:path>
            </a:pathLst>
          </a:custGeom>
          <a:solidFill>
            <a:srgbClr val="FFFF00"/>
          </a:solidFill>
          <a:ln w="9525">
            <a:solidFill>
              <a:srgbClr val="FFFF00"/>
            </a:solidFill>
            <a:miter lim="800000"/>
            <a:headEnd/>
            <a:tailEnd/>
          </a:ln>
          <a:effectLst>
            <a:outerShdw dist="23000" dir="5400000" rotWithShape="0">
              <a:srgbClr val="808080">
                <a:alpha val="34999"/>
              </a:srgbClr>
            </a:outerShdw>
          </a:effectLst>
        </p:spPr>
        <p:txBody>
          <a:bodyPr anchor="ctr"/>
          <a:lstStyle/>
          <a:p>
            <a:pPr algn="ctr">
              <a:defRPr/>
            </a:pPr>
            <a:endParaRPr lang="es-ES">
              <a:latin typeface="+mn-lt"/>
              <a:ea typeface="+mn-ea"/>
            </a:endParaRPr>
          </a:p>
        </p:txBody>
      </p:sp>
      <p:sp>
        <p:nvSpPr>
          <p:cNvPr id="6" name="Anillo 5"/>
          <p:cNvSpPr>
            <a:spLocks noChangeArrowheads="1"/>
          </p:cNvSpPr>
          <p:nvPr/>
        </p:nvSpPr>
        <p:spPr bwMode="auto">
          <a:xfrm>
            <a:off x="3113088" y="2151063"/>
            <a:ext cx="990600" cy="1023937"/>
          </a:xfrm>
          <a:custGeom>
            <a:avLst/>
            <a:gdLst>
              <a:gd name="T0" fmla="*/ 495300 w 990600"/>
              <a:gd name="T1" fmla="*/ 0 h 1023937"/>
              <a:gd name="T2" fmla="*/ 145070 w 990600"/>
              <a:gd name="T3" fmla="*/ 149952 h 1023937"/>
              <a:gd name="T4" fmla="*/ 0 w 990600"/>
              <a:gd name="T5" fmla="*/ 511969 h 1023937"/>
              <a:gd name="T6" fmla="*/ 145070 w 990600"/>
              <a:gd name="T7" fmla="*/ 873985 h 1023937"/>
              <a:gd name="T8" fmla="*/ 495300 w 990600"/>
              <a:gd name="T9" fmla="*/ 1023937 h 1023937"/>
              <a:gd name="T10" fmla="*/ 845530 w 990600"/>
              <a:gd name="T11" fmla="*/ 873985 h 1023937"/>
              <a:gd name="T12" fmla="*/ 990600 w 990600"/>
              <a:gd name="T13" fmla="*/ 511969 h 1023937"/>
              <a:gd name="T14" fmla="*/ 845530 w 990600"/>
              <a:gd name="T15" fmla="*/ 149952 h 1023937"/>
              <a:gd name="T16" fmla="*/ 3 60000 65536"/>
              <a:gd name="T17" fmla="*/ 3 60000 65536"/>
              <a:gd name="T18" fmla="*/ 2 60000 65536"/>
              <a:gd name="T19" fmla="*/ 1 60000 65536"/>
              <a:gd name="T20" fmla="*/ 1 60000 65536"/>
              <a:gd name="T21" fmla="*/ 1 60000 65536"/>
              <a:gd name="T22" fmla="*/ 0 60000 65536"/>
              <a:gd name="T23" fmla="*/ 3 60000 65536"/>
              <a:gd name="T24" fmla="*/ 145070 w 990600"/>
              <a:gd name="T25" fmla="*/ 149952 h 1023937"/>
              <a:gd name="T26" fmla="*/ 845530 w 990600"/>
              <a:gd name="T27" fmla="*/ 873985 h 10239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90600" h="1023937">
                <a:moveTo>
                  <a:pt x="0" y="511969"/>
                </a:moveTo>
                <a:lnTo>
                  <a:pt x="0" y="511969"/>
                </a:lnTo>
                <a:cubicBezTo>
                  <a:pt x="0" y="229216"/>
                  <a:pt x="221753" y="0"/>
                  <a:pt x="495299" y="0"/>
                </a:cubicBezTo>
                <a:cubicBezTo>
                  <a:pt x="768846" y="0"/>
                  <a:pt x="990600" y="229216"/>
                  <a:pt x="990600" y="511969"/>
                </a:cubicBezTo>
                <a:cubicBezTo>
                  <a:pt x="990600" y="794721"/>
                  <a:pt x="768846" y="1023937"/>
                  <a:pt x="495300" y="1023938"/>
                </a:cubicBezTo>
                <a:cubicBezTo>
                  <a:pt x="221753" y="1023938"/>
                  <a:pt x="0" y="794721"/>
                  <a:pt x="0" y="511969"/>
                </a:cubicBezTo>
                <a:close/>
                <a:moveTo>
                  <a:pt x="52858" y="511969"/>
                </a:moveTo>
                <a:lnTo>
                  <a:pt x="52858" y="511969"/>
                </a:lnTo>
                <a:cubicBezTo>
                  <a:pt x="52858" y="765528"/>
                  <a:pt x="250946" y="971078"/>
                  <a:pt x="495299" y="971079"/>
                </a:cubicBezTo>
                <a:lnTo>
                  <a:pt x="495300" y="971079"/>
                </a:lnTo>
                <a:cubicBezTo>
                  <a:pt x="739653" y="971078"/>
                  <a:pt x="937742" y="765528"/>
                  <a:pt x="937742" y="511969"/>
                </a:cubicBezTo>
                <a:cubicBezTo>
                  <a:pt x="937742" y="258409"/>
                  <a:pt x="739653" y="52859"/>
                  <a:pt x="495300" y="52859"/>
                </a:cubicBezTo>
                <a:lnTo>
                  <a:pt x="495299" y="52859"/>
                </a:lnTo>
                <a:cubicBezTo>
                  <a:pt x="250946" y="52859"/>
                  <a:pt x="52858" y="258409"/>
                  <a:pt x="52858" y="511968"/>
                </a:cubicBezTo>
                <a:close/>
              </a:path>
            </a:pathLst>
          </a:custGeom>
          <a:solidFill>
            <a:srgbClr val="FFFF00"/>
          </a:solidFill>
          <a:ln w="9525">
            <a:solidFill>
              <a:srgbClr val="FFFF00"/>
            </a:solidFill>
            <a:miter lim="800000"/>
            <a:headEnd/>
            <a:tailEnd/>
          </a:ln>
          <a:effectLst>
            <a:outerShdw dist="23000" dir="5400000" rotWithShape="0">
              <a:srgbClr val="808080">
                <a:alpha val="34999"/>
              </a:srgbClr>
            </a:outerShdw>
          </a:effectLst>
        </p:spPr>
        <p:txBody>
          <a:bodyPr anchor="ctr"/>
          <a:lstStyle/>
          <a:p>
            <a:pPr algn="ctr">
              <a:defRPr/>
            </a:pPr>
            <a:endParaRPr lang="es-ES">
              <a:latin typeface="+mn-lt"/>
              <a:ea typeface="+mn-ea"/>
            </a:endParaRPr>
          </a:p>
        </p:txBody>
      </p:sp>
      <p:sp>
        <p:nvSpPr>
          <p:cNvPr id="7" name="Anillo 6"/>
          <p:cNvSpPr>
            <a:spLocks noChangeArrowheads="1"/>
          </p:cNvSpPr>
          <p:nvPr/>
        </p:nvSpPr>
        <p:spPr bwMode="auto">
          <a:xfrm>
            <a:off x="7883525" y="1471613"/>
            <a:ext cx="984250" cy="1014412"/>
          </a:xfrm>
          <a:custGeom>
            <a:avLst/>
            <a:gdLst>
              <a:gd name="T0" fmla="*/ 492125 w 984250"/>
              <a:gd name="T1" fmla="*/ 0 h 1014412"/>
              <a:gd name="T2" fmla="*/ 144140 w 984250"/>
              <a:gd name="T3" fmla="*/ 148557 h 1014412"/>
              <a:gd name="T4" fmla="*/ 0 w 984250"/>
              <a:gd name="T5" fmla="*/ 507206 h 1014412"/>
              <a:gd name="T6" fmla="*/ 144140 w 984250"/>
              <a:gd name="T7" fmla="*/ 865855 h 1014412"/>
              <a:gd name="T8" fmla="*/ 492125 w 984250"/>
              <a:gd name="T9" fmla="*/ 1014412 h 1014412"/>
              <a:gd name="T10" fmla="*/ 840110 w 984250"/>
              <a:gd name="T11" fmla="*/ 865855 h 1014412"/>
              <a:gd name="T12" fmla="*/ 984250 w 984250"/>
              <a:gd name="T13" fmla="*/ 507206 h 1014412"/>
              <a:gd name="T14" fmla="*/ 840110 w 984250"/>
              <a:gd name="T15" fmla="*/ 148557 h 1014412"/>
              <a:gd name="T16" fmla="*/ 3 60000 65536"/>
              <a:gd name="T17" fmla="*/ 3 60000 65536"/>
              <a:gd name="T18" fmla="*/ 2 60000 65536"/>
              <a:gd name="T19" fmla="*/ 1 60000 65536"/>
              <a:gd name="T20" fmla="*/ 1 60000 65536"/>
              <a:gd name="T21" fmla="*/ 1 60000 65536"/>
              <a:gd name="T22" fmla="*/ 0 60000 65536"/>
              <a:gd name="T23" fmla="*/ 3 60000 65536"/>
              <a:gd name="T24" fmla="*/ 144140 w 984250"/>
              <a:gd name="T25" fmla="*/ 148557 h 1014412"/>
              <a:gd name="T26" fmla="*/ 840110 w 984250"/>
              <a:gd name="T27" fmla="*/ 865855 h 10144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4250" h="1014412">
                <a:moveTo>
                  <a:pt x="0" y="507206"/>
                </a:moveTo>
                <a:lnTo>
                  <a:pt x="0" y="507206"/>
                </a:lnTo>
                <a:cubicBezTo>
                  <a:pt x="0" y="227083"/>
                  <a:pt x="220331" y="0"/>
                  <a:pt x="492124" y="0"/>
                </a:cubicBezTo>
                <a:cubicBezTo>
                  <a:pt x="763918" y="0"/>
                  <a:pt x="984250" y="227083"/>
                  <a:pt x="984250" y="507206"/>
                </a:cubicBezTo>
                <a:cubicBezTo>
                  <a:pt x="984250" y="787328"/>
                  <a:pt x="763918" y="1014411"/>
                  <a:pt x="492125" y="1014412"/>
                </a:cubicBezTo>
                <a:cubicBezTo>
                  <a:pt x="220331" y="1014412"/>
                  <a:pt x="0" y="787328"/>
                  <a:pt x="0" y="507206"/>
                </a:cubicBezTo>
                <a:close/>
                <a:moveTo>
                  <a:pt x="52520" y="507206"/>
                </a:moveTo>
                <a:lnTo>
                  <a:pt x="52520" y="507206"/>
                </a:lnTo>
                <a:cubicBezTo>
                  <a:pt x="52520" y="758322"/>
                  <a:pt x="249337" y="961891"/>
                  <a:pt x="492124" y="961892"/>
                </a:cubicBezTo>
                <a:lnTo>
                  <a:pt x="492125" y="961892"/>
                </a:lnTo>
                <a:cubicBezTo>
                  <a:pt x="734912" y="961891"/>
                  <a:pt x="931730" y="758322"/>
                  <a:pt x="931730" y="507206"/>
                </a:cubicBezTo>
                <a:cubicBezTo>
                  <a:pt x="931730" y="256089"/>
                  <a:pt x="734912" y="52520"/>
                  <a:pt x="492125" y="52520"/>
                </a:cubicBezTo>
                <a:lnTo>
                  <a:pt x="492124" y="52520"/>
                </a:lnTo>
                <a:cubicBezTo>
                  <a:pt x="249337" y="52520"/>
                  <a:pt x="52520" y="256089"/>
                  <a:pt x="52520" y="507205"/>
                </a:cubicBezTo>
                <a:close/>
              </a:path>
            </a:pathLst>
          </a:custGeom>
          <a:solidFill>
            <a:srgbClr val="FFFF00"/>
          </a:solidFill>
          <a:ln w="9525">
            <a:solidFill>
              <a:srgbClr val="FFFF00"/>
            </a:solidFill>
            <a:miter lim="800000"/>
            <a:headEnd/>
            <a:tailEnd/>
          </a:ln>
          <a:effectLst>
            <a:outerShdw dist="23000" dir="5400000" rotWithShape="0">
              <a:srgbClr val="808080">
                <a:alpha val="34999"/>
              </a:srgbClr>
            </a:outerShdw>
          </a:effectLst>
        </p:spPr>
        <p:txBody>
          <a:bodyPr anchor="ctr"/>
          <a:lstStyle/>
          <a:p>
            <a:pPr algn="ctr">
              <a:defRPr/>
            </a:pPr>
            <a:endParaRPr lang="es-ES">
              <a:latin typeface="+mn-lt"/>
              <a:ea typeface="+mn-ea"/>
            </a:endParaRPr>
          </a:p>
        </p:txBody>
      </p:sp>
      <p:sp>
        <p:nvSpPr>
          <p:cNvPr id="5128" name="CuadroTexto 7"/>
          <p:cNvSpPr txBox="1">
            <a:spLocks noChangeArrowheads="1"/>
          </p:cNvSpPr>
          <p:nvPr/>
        </p:nvSpPr>
        <p:spPr bwMode="auto">
          <a:xfrm>
            <a:off x="339725" y="2695575"/>
            <a:ext cx="2773363" cy="1006475"/>
          </a:xfrm>
          <a:prstGeom prst="rect">
            <a:avLst/>
          </a:prstGeom>
          <a:noFill/>
          <a:ln w="9525">
            <a:noFill/>
            <a:miter lim="800000"/>
            <a:headEnd/>
            <a:tailEnd/>
          </a:ln>
        </p:spPr>
        <p:txBody>
          <a:bodyPr>
            <a:spAutoFit/>
          </a:bodyPr>
          <a:lstStyle/>
          <a:p>
            <a:r>
              <a:rPr lang="es-ES" sz="2000">
                <a:latin typeface="Calibri" pitchFamily="-1" charset="0"/>
              </a:rPr>
              <a:t>Organización del aula que mejores resultados está dando</a:t>
            </a:r>
          </a:p>
        </p:txBody>
      </p:sp>
      <p:sp>
        <p:nvSpPr>
          <p:cNvPr id="5129" name="CuadroTexto 8"/>
          <p:cNvSpPr txBox="1">
            <a:spLocks noChangeArrowheads="1"/>
          </p:cNvSpPr>
          <p:nvPr/>
        </p:nvSpPr>
        <p:spPr bwMode="auto">
          <a:xfrm>
            <a:off x="341313" y="4181475"/>
            <a:ext cx="2771775" cy="1006475"/>
          </a:xfrm>
          <a:prstGeom prst="rect">
            <a:avLst/>
          </a:prstGeom>
          <a:noFill/>
          <a:ln w="9525">
            <a:noFill/>
            <a:miter lim="800000"/>
            <a:headEnd/>
            <a:tailEnd/>
          </a:ln>
        </p:spPr>
        <p:txBody>
          <a:bodyPr>
            <a:spAutoFit/>
          </a:bodyPr>
          <a:lstStyle/>
          <a:p>
            <a:r>
              <a:rPr lang="es-ES" sz="2000">
                <a:latin typeface="Calibri" pitchFamily="-1" charset="0"/>
              </a:rPr>
              <a:t>Pone en marcha los 7 principios del aprendizaje dialógico</a:t>
            </a:r>
          </a:p>
        </p:txBody>
      </p:sp>
      <p:pic>
        <p:nvPicPr>
          <p:cNvPr id="5130" name="Imagen 9"/>
          <p:cNvPicPr>
            <a:picLocks noChangeAspect="1"/>
          </p:cNvPicPr>
          <p:nvPr/>
        </p:nvPicPr>
        <p:blipFill>
          <a:blip r:embed="rId3"/>
          <a:srcRect/>
          <a:stretch>
            <a:fillRect/>
          </a:stretch>
        </p:blipFill>
        <p:spPr bwMode="auto">
          <a:xfrm>
            <a:off x="3406775" y="4889500"/>
            <a:ext cx="2627313" cy="1752600"/>
          </a:xfrm>
          <a:prstGeom prst="rect">
            <a:avLst/>
          </a:prstGeom>
          <a:noFill/>
          <a:ln w="9525">
            <a:noFill/>
            <a:miter lim="800000"/>
            <a:headEnd/>
            <a:tailEnd/>
          </a:ln>
        </p:spPr>
      </p:pic>
      <p:pic>
        <p:nvPicPr>
          <p:cNvPr id="5131" name="Imagen 10"/>
          <p:cNvPicPr>
            <a:picLocks noChangeAspect="1"/>
          </p:cNvPicPr>
          <p:nvPr/>
        </p:nvPicPr>
        <p:blipFill>
          <a:blip r:embed="rId4"/>
          <a:srcRect/>
          <a:stretch>
            <a:fillRect/>
          </a:stretch>
        </p:blipFill>
        <p:spPr bwMode="auto">
          <a:xfrm>
            <a:off x="6096000" y="5953125"/>
            <a:ext cx="2566988" cy="541338"/>
          </a:xfrm>
          <a:prstGeom prst="rect">
            <a:avLst/>
          </a:prstGeom>
          <a:noFill/>
          <a:ln w="9525">
            <a:noFill/>
            <a:miter lim="800000"/>
            <a:headEnd/>
            <a:tailEnd/>
          </a:ln>
        </p:spPr>
      </p:pic>
      <p:sp>
        <p:nvSpPr>
          <p:cNvPr id="12" name="Anillo 11"/>
          <p:cNvSpPr>
            <a:spLocks noChangeArrowheads="1"/>
          </p:cNvSpPr>
          <p:nvPr/>
        </p:nvSpPr>
        <p:spPr bwMode="auto">
          <a:xfrm>
            <a:off x="4457700" y="1347788"/>
            <a:ext cx="1008063" cy="882650"/>
          </a:xfrm>
          <a:custGeom>
            <a:avLst/>
            <a:gdLst>
              <a:gd name="T0" fmla="*/ 504032 w 1008063"/>
              <a:gd name="T1" fmla="*/ 0 h 882650"/>
              <a:gd name="T2" fmla="*/ 147627 w 1008063"/>
              <a:gd name="T3" fmla="*/ 129261 h 882650"/>
              <a:gd name="T4" fmla="*/ 0 w 1008063"/>
              <a:gd name="T5" fmla="*/ 441325 h 882650"/>
              <a:gd name="T6" fmla="*/ 147627 w 1008063"/>
              <a:gd name="T7" fmla="*/ 753389 h 882650"/>
              <a:gd name="T8" fmla="*/ 504032 w 1008063"/>
              <a:gd name="T9" fmla="*/ 882650 h 882650"/>
              <a:gd name="T10" fmla="*/ 860436 w 1008063"/>
              <a:gd name="T11" fmla="*/ 753389 h 882650"/>
              <a:gd name="T12" fmla="*/ 1008063 w 1008063"/>
              <a:gd name="T13" fmla="*/ 441325 h 882650"/>
              <a:gd name="T14" fmla="*/ 860436 w 1008063"/>
              <a:gd name="T15" fmla="*/ 129261 h 882650"/>
              <a:gd name="T16" fmla="*/ 3 60000 65536"/>
              <a:gd name="T17" fmla="*/ 3 60000 65536"/>
              <a:gd name="T18" fmla="*/ 2 60000 65536"/>
              <a:gd name="T19" fmla="*/ 1 60000 65536"/>
              <a:gd name="T20" fmla="*/ 1 60000 65536"/>
              <a:gd name="T21" fmla="*/ 1 60000 65536"/>
              <a:gd name="T22" fmla="*/ 0 60000 65536"/>
              <a:gd name="T23" fmla="*/ 3 60000 65536"/>
              <a:gd name="T24" fmla="*/ 147627 w 1008063"/>
              <a:gd name="T25" fmla="*/ 129261 h 882650"/>
              <a:gd name="T26" fmla="*/ 860436 w 1008063"/>
              <a:gd name="T27" fmla="*/ 753389 h 8826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8063" h="882650">
                <a:moveTo>
                  <a:pt x="0" y="441325"/>
                </a:moveTo>
                <a:lnTo>
                  <a:pt x="0" y="441325"/>
                </a:lnTo>
                <a:cubicBezTo>
                  <a:pt x="0" y="197587"/>
                  <a:pt x="225662" y="0"/>
                  <a:pt x="504031" y="0"/>
                </a:cubicBezTo>
                <a:cubicBezTo>
                  <a:pt x="782401" y="0"/>
                  <a:pt x="1008064" y="197587"/>
                  <a:pt x="1008064" y="441325"/>
                </a:cubicBezTo>
                <a:cubicBezTo>
                  <a:pt x="1008064" y="685062"/>
                  <a:pt x="782401" y="882649"/>
                  <a:pt x="504032" y="882650"/>
                </a:cubicBezTo>
                <a:cubicBezTo>
                  <a:pt x="225662" y="882650"/>
                  <a:pt x="0" y="685062"/>
                  <a:pt x="0" y="441325"/>
                </a:cubicBezTo>
                <a:close/>
                <a:moveTo>
                  <a:pt x="47098" y="441325"/>
                </a:moveTo>
                <a:lnTo>
                  <a:pt x="47098" y="441325"/>
                </a:lnTo>
                <a:cubicBezTo>
                  <a:pt x="47098" y="659050"/>
                  <a:pt x="251673" y="835551"/>
                  <a:pt x="504030" y="835552"/>
                </a:cubicBezTo>
                <a:lnTo>
                  <a:pt x="504031" y="835552"/>
                </a:lnTo>
                <a:cubicBezTo>
                  <a:pt x="756388" y="835551"/>
                  <a:pt x="960964" y="659050"/>
                  <a:pt x="960964" y="441325"/>
                </a:cubicBezTo>
                <a:cubicBezTo>
                  <a:pt x="960964" y="223599"/>
                  <a:pt x="756388" y="47098"/>
                  <a:pt x="504031" y="47098"/>
                </a:cubicBezTo>
                <a:lnTo>
                  <a:pt x="504030" y="47098"/>
                </a:lnTo>
                <a:cubicBezTo>
                  <a:pt x="251673" y="47098"/>
                  <a:pt x="47098" y="223599"/>
                  <a:pt x="47098" y="441324"/>
                </a:cubicBezTo>
                <a:close/>
              </a:path>
            </a:pathLst>
          </a:custGeom>
          <a:solidFill>
            <a:srgbClr val="FFFF00"/>
          </a:solidFill>
          <a:ln w="9525">
            <a:solidFill>
              <a:srgbClr val="FFFF00"/>
            </a:solidFill>
            <a:miter lim="800000"/>
            <a:headEnd/>
            <a:tailEnd/>
          </a:ln>
          <a:effectLst>
            <a:outerShdw dist="23000" dir="5400000" rotWithShape="0">
              <a:srgbClr val="808080">
                <a:alpha val="34999"/>
              </a:srgbClr>
            </a:outerShdw>
          </a:effectLst>
        </p:spPr>
        <p:txBody>
          <a:bodyPr anchor="ctr"/>
          <a:lstStyle/>
          <a:p>
            <a:pPr algn="ctr">
              <a:defRPr/>
            </a:pPr>
            <a:endParaRPr lang="es-ES">
              <a:latin typeface="+mn-lt"/>
              <a:ea typeface="+mn-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2438400" y="228600"/>
            <a:ext cx="4114800" cy="457200"/>
          </a:xfrm>
          <a:prstGeom prst="rect">
            <a:avLst/>
          </a:prstGeom>
          <a:solidFill>
            <a:schemeClr val="accent2"/>
          </a:solidFill>
          <a:ln w="9525">
            <a:noFill/>
            <a:miter lim="800000"/>
            <a:headEnd/>
            <a:tailEnd/>
          </a:ln>
        </p:spPr>
        <p:txBody>
          <a:bodyPr>
            <a:spAutoFit/>
          </a:bodyPr>
          <a:lstStyle/>
          <a:p>
            <a:pPr algn="ctr">
              <a:spcBef>
                <a:spcPct val="50000"/>
              </a:spcBef>
            </a:pPr>
            <a:r>
              <a:rPr lang="es-ES_tradnl" sz="2400" b="1">
                <a:solidFill>
                  <a:srgbClr val="0000FF"/>
                </a:solidFill>
                <a:latin typeface="Verdana" pitchFamily="-1" charset="0"/>
                <a:cs typeface="Arial" charset="0"/>
              </a:rPr>
              <a:t>Grupos Interactivos</a:t>
            </a:r>
            <a:endParaRPr lang="es-ES" sz="2400" b="1">
              <a:solidFill>
                <a:srgbClr val="0000FF"/>
              </a:solidFill>
              <a:latin typeface="Verdana" pitchFamily="-1" charset="0"/>
              <a:cs typeface="Arial" charset="0"/>
            </a:endParaRPr>
          </a:p>
        </p:txBody>
      </p:sp>
      <p:sp>
        <p:nvSpPr>
          <p:cNvPr id="6147" name="Text Box 7"/>
          <p:cNvSpPr txBox="1">
            <a:spLocks noChangeArrowheads="1"/>
          </p:cNvSpPr>
          <p:nvPr/>
        </p:nvSpPr>
        <p:spPr bwMode="auto">
          <a:xfrm>
            <a:off x="4267200" y="990600"/>
            <a:ext cx="4572000" cy="5868988"/>
          </a:xfrm>
          <a:prstGeom prst="rect">
            <a:avLst/>
          </a:prstGeom>
          <a:noFill/>
          <a:ln w="9525">
            <a:noFill/>
            <a:miter lim="800000"/>
            <a:headEnd/>
            <a:tailEnd/>
          </a:ln>
        </p:spPr>
        <p:txBody>
          <a:bodyPr>
            <a:spAutoFit/>
          </a:bodyPr>
          <a:lstStyle/>
          <a:p>
            <a:pPr marL="342900" indent="-342900">
              <a:spcBef>
                <a:spcPct val="50000"/>
              </a:spcBef>
            </a:pPr>
            <a:r>
              <a:rPr lang="es-ES_tradnl" sz="2200">
                <a:cs typeface="Arial" charset="0"/>
              </a:rPr>
              <a:t>1. Todos participan por igual</a:t>
            </a:r>
          </a:p>
          <a:p>
            <a:pPr marL="342900" indent="-342900">
              <a:spcBef>
                <a:spcPct val="50000"/>
              </a:spcBef>
            </a:pPr>
            <a:r>
              <a:rPr lang="es-ES_tradnl" sz="2200">
                <a:cs typeface="Arial" charset="0"/>
              </a:rPr>
              <a:t>2. Dos voluntarios en los grupos en los que haya un alumno con NEE</a:t>
            </a:r>
          </a:p>
          <a:p>
            <a:pPr marL="342900" indent="-342900">
              <a:spcBef>
                <a:spcPct val="50000"/>
              </a:spcBef>
            </a:pPr>
            <a:r>
              <a:rPr lang="es-ES_tradnl" sz="2200">
                <a:cs typeface="Arial" charset="0"/>
              </a:rPr>
              <a:t>3. Todos hacen las mismas actividades</a:t>
            </a:r>
          </a:p>
          <a:p>
            <a:pPr marL="342900" indent="-342900">
              <a:spcBef>
                <a:spcPct val="50000"/>
              </a:spcBef>
            </a:pPr>
            <a:r>
              <a:rPr lang="es-ES_tradnl" sz="2200">
                <a:cs typeface="Arial" charset="0"/>
              </a:rPr>
              <a:t>4. Las actividades no se hacen individualmente, sino de forma colaborativa</a:t>
            </a:r>
          </a:p>
          <a:p>
            <a:pPr marL="342900" indent="-342900">
              <a:spcBef>
                <a:spcPct val="50000"/>
              </a:spcBef>
            </a:pPr>
            <a:r>
              <a:rPr lang="es-ES_tradnl" sz="2200">
                <a:cs typeface="Arial" charset="0"/>
              </a:rPr>
              <a:t>5. Todo se consensúa</a:t>
            </a:r>
          </a:p>
          <a:p>
            <a:pPr marL="342900" indent="-342900">
              <a:spcBef>
                <a:spcPct val="50000"/>
              </a:spcBef>
            </a:pPr>
            <a:r>
              <a:rPr lang="es-ES_tradnl" sz="2200">
                <a:cs typeface="Arial" charset="0"/>
              </a:rPr>
              <a:t>6. Todos se sienten escuchados y valorados</a:t>
            </a:r>
          </a:p>
          <a:p>
            <a:pPr marL="342900" indent="-342900">
              <a:spcBef>
                <a:spcPct val="50000"/>
              </a:spcBef>
            </a:pPr>
            <a:r>
              <a:rPr lang="es-ES_tradnl" sz="2200">
                <a:cs typeface="Arial" charset="0"/>
              </a:rPr>
              <a:t>7. Todos aportan al conocimiento</a:t>
            </a:r>
            <a:endParaRPr lang="es-ES_tradnl" sz="2400">
              <a:latin typeface="Calibri" pitchFamily="-1" charset="0"/>
              <a:cs typeface="Arial" charset="0"/>
            </a:endParaRPr>
          </a:p>
          <a:p>
            <a:pPr marL="342900" indent="-342900">
              <a:spcBef>
                <a:spcPct val="50000"/>
              </a:spcBef>
              <a:buFontTx/>
              <a:buAutoNum type="arabicPeriod"/>
            </a:pPr>
            <a:endParaRPr lang="es-ES">
              <a:latin typeface="Calibri" pitchFamily="-1" charset="0"/>
              <a:cs typeface="Arial" charset="0"/>
            </a:endParaRPr>
          </a:p>
        </p:txBody>
      </p:sp>
      <p:pic>
        <p:nvPicPr>
          <p:cNvPr id="6148" name="Imagen 3" descr="431219_1634214253386407_623430821_n.jpg"/>
          <p:cNvPicPr>
            <a:picLocks noChangeAspect="1"/>
          </p:cNvPicPr>
          <p:nvPr/>
        </p:nvPicPr>
        <p:blipFill>
          <a:blip r:embed="rId2"/>
          <a:srcRect/>
          <a:stretch>
            <a:fillRect/>
          </a:stretch>
        </p:blipFill>
        <p:spPr bwMode="auto">
          <a:xfrm>
            <a:off x="508000" y="990600"/>
            <a:ext cx="3544888" cy="2363788"/>
          </a:xfrm>
          <a:prstGeom prst="rect">
            <a:avLst/>
          </a:prstGeom>
          <a:noFill/>
          <a:ln w="9525">
            <a:noFill/>
            <a:miter lim="800000"/>
            <a:headEnd/>
            <a:tailEnd/>
          </a:ln>
        </p:spPr>
      </p:pic>
      <p:pic>
        <p:nvPicPr>
          <p:cNvPr id="6149" name="Imagen 4" descr="10733739_1904859669655196_747188588240423575_o.jpg"/>
          <p:cNvPicPr>
            <a:picLocks noChangeAspect="1"/>
          </p:cNvPicPr>
          <p:nvPr/>
        </p:nvPicPr>
        <p:blipFill>
          <a:blip r:embed="rId3"/>
          <a:srcRect/>
          <a:stretch>
            <a:fillRect/>
          </a:stretch>
        </p:blipFill>
        <p:spPr bwMode="auto">
          <a:xfrm>
            <a:off x="508000" y="3810000"/>
            <a:ext cx="3544888" cy="2659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208</TotalTime>
  <Words>923</Words>
  <Application>Microsoft Office PowerPoint</Application>
  <PresentationFormat>Presentación en pantalla (4:3)</PresentationFormat>
  <Paragraphs>124</Paragraphs>
  <Slides>20</Slides>
  <Notes>4</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Mirador</vt:lpstr>
      <vt:lpstr>CdA Mestre Gaspar López</vt:lpstr>
      <vt:lpstr>¿QUIÉNES SOMOS?</vt:lpstr>
      <vt:lpstr>¿qué es una cda?</vt:lpstr>
      <vt:lpstr>Diapositiva 4</vt:lpstr>
      <vt:lpstr>Diapositiva 5</vt:lpstr>
      <vt:lpstr> ACTUACIONES EDUCATIVAS  DE ÉXITO (AEE)</vt:lpstr>
      <vt:lpstr> </vt:lpstr>
      <vt:lpstr>Diapositiva 8</vt:lpstr>
      <vt:lpstr>Diapositiva 9</vt:lpstr>
      <vt:lpstr>Diapositiva 10</vt:lpstr>
      <vt:lpstr>Diapositiva 11</vt:lpstr>
      <vt:lpstr>Diapositiva 12</vt:lpstr>
      <vt:lpstr>Diapositiva 13</vt:lpstr>
      <vt:lpstr>Diapositiva 14</vt:lpstr>
      <vt:lpstr> SOMOS INCLUSIVOS </vt:lpstr>
      <vt:lpstr>    Refuerzo dentro del aula ordinaria... ¿Cómo?</vt:lpstr>
      <vt:lpstr>Refuerzo dentro del aula ordinaria... ¿Quién?</vt:lpstr>
      <vt:lpstr>Diapositiva 18</vt:lpstr>
      <vt:lpstr>ESTRUCTURA GENERAL DE APOYOS</vt:lpstr>
      <vt:lpstr>CdA Mestre Gaspar López</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CdA Mestre Gaspar López</dc:title>
  <dc:creator>Usuario</dc:creator>
  <cp:lastModifiedBy>Usuario</cp:lastModifiedBy>
  <cp:revision>16</cp:revision>
  <dcterms:created xsi:type="dcterms:W3CDTF">2015-10-05T09:20:10Z</dcterms:created>
  <dcterms:modified xsi:type="dcterms:W3CDTF">2015-10-05T21:06:01Z</dcterms:modified>
</cp:coreProperties>
</file>